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Lato" charset="1" panose="020F0502020204030203"/>
      <p:regular r:id="rId21"/>
    </p:embeddedFont>
    <p:embeddedFont>
      <p:font typeface="Gothic A1 Bold" charset="1" panose="00000000000000000000"/>
      <p:regular r:id="rId22"/>
    </p:embeddedFont>
    <p:embeddedFont>
      <p:font typeface="Lato Bold" charset="1" panose="020F0502020204030203"/>
      <p:regular r:id="rId23"/>
    </p:embeddedFont>
    <p:embeddedFont>
      <p:font typeface="Gothic A1 Heavy" charset="1" panose="00000000000000000000"/>
      <p:regular r:id="rId24"/>
    </p:embeddedFont>
    <p:embeddedFont>
      <p:font typeface="Canva Sans Bold" charset="1" panose="020B0803030501040103"/>
      <p:regular r:id="rId25"/>
    </p:embeddedFont>
    <p:embeddedFont>
      <p:font typeface="Gothic A1 Ultra-Bold" charset="1" panose="00000000000000000000"/>
      <p:regular r:id="rId26"/>
    </p:embeddedFont>
    <p:embeddedFont>
      <p:font typeface="Flatory Sans Bold" charset="1" panose="00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jpeg" Type="http://schemas.openxmlformats.org/officeDocument/2006/relationships/image"/><Relationship Id="rId4" Target="../media/image37.jpeg" Type="http://schemas.openxmlformats.org/officeDocument/2006/relationships/image"/><Relationship Id="rId5" Target="../media/image38.png" Type="http://schemas.openxmlformats.org/officeDocument/2006/relationships/image"/><Relationship Id="rId6" Target="../media/image39.jpe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jpeg" Type="http://schemas.openxmlformats.org/officeDocument/2006/relationships/image"/><Relationship Id="rId4"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6744346"/>
            <a:ext cx="18288000" cy="0"/>
          </a:xfrm>
          <a:prstGeom prst="line">
            <a:avLst/>
          </a:prstGeom>
          <a:ln cap="flat" w="19050">
            <a:solidFill>
              <a:srgbClr val="4AAF48"/>
            </a:solidFill>
            <a:prstDash val="solid"/>
            <a:headEnd type="none" len="sm" w="sm"/>
            <a:tailEnd type="none" len="sm" w="sm"/>
          </a:ln>
        </p:spPr>
      </p:sp>
      <p:grpSp>
        <p:nvGrpSpPr>
          <p:cNvPr name="Group 3" id="3"/>
          <p:cNvGrpSpPr/>
          <p:nvPr/>
        </p:nvGrpSpPr>
        <p:grpSpPr>
          <a:xfrm rot="0">
            <a:off x="10652631" y="0"/>
            <a:ext cx="7635369" cy="10287000"/>
            <a:chOff x="0" y="0"/>
            <a:chExt cx="10180492" cy="13716000"/>
          </a:xfrm>
        </p:grpSpPr>
        <p:pic>
          <p:nvPicPr>
            <p:cNvPr name="Picture 4" id="4"/>
            <p:cNvPicPr>
              <a:picLocks noChangeAspect="true"/>
            </p:cNvPicPr>
            <p:nvPr/>
          </p:nvPicPr>
          <p:blipFill>
            <a:blip r:embed="rId2"/>
            <a:srcRect l="457" t="0" r="457" b="0"/>
            <a:stretch>
              <a:fillRect/>
            </a:stretch>
          </p:blipFill>
          <p:spPr>
            <a:xfrm flipH="false" flipV="false">
              <a:off x="0" y="0"/>
              <a:ext cx="10180492" cy="13716000"/>
            </a:xfrm>
            <a:prstGeom prst="rect">
              <a:avLst/>
            </a:prstGeom>
          </p:spPr>
        </p:pic>
      </p:grpSp>
      <p:sp>
        <p:nvSpPr>
          <p:cNvPr name="AutoShape 5" id="5"/>
          <p:cNvSpPr/>
          <p:nvPr/>
        </p:nvSpPr>
        <p:spPr>
          <a:xfrm rot="0">
            <a:off x="17619060" y="0"/>
            <a:ext cx="668940" cy="10287000"/>
          </a:xfrm>
          <a:prstGeom prst="rect">
            <a:avLst/>
          </a:prstGeom>
          <a:solidFill>
            <a:srgbClr val="4AAF48"/>
          </a:solidFill>
        </p:spPr>
      </p:sp>
      <p:sp>
        <p:nvSpPr>
          <p:cNvPr name="Freeform 6" id="6"/>
          <p:cNvSpPr/>
          <p:nvPr/>
        </p:nvSpPr>
        <p:spPr>
          <a:xfrm flipH="false" flipV="false" rot="0">
            <a:off x="7446241" y="7439671"/>
            <a:ext cx="2220450" cy="2220450"/>
          </a:xfrm>
          <a:custGeom>
            <a:avLst/>
            <a:gdLst/>
            <a:ahLst/>
            <a:cxnLst/>
            <a:rect r="r" b="b" t="t" l="l"/>
            <a:pathLst>
              <a:path h="2220450" w="2220450">
                <a:moveTo>
                  <a:pt x="0" y="0"/>
                </a:moveTo>
                <a:lnTo>
                  <a:pt x="2220450" y="0"/>
                </a:lnTo>
                <a:lnTo>
                  <a:pt x="2220450" y="2220450"/>
                </a:lnTo>
                <a:lnTo>
                  <a:pt x="0" y="2220450"/>
                </a:lnTo>
                <a:lnTo>
                  <a:pt x="0" y="0"/>
                </a:lnTo>
                <a:close/>
              </a:path>
            </a:pathLst>
          </a:custGeom>
          <a:blipFill>
            <a:blip r:embed="rId3"/>
            <a:stretch>
              <a:fillRect l="0" t="0" r="0" b="0"/>
            </a:stretch>
          </a:blipFill>
        </p:spPr>
      </p:sp>
      <p:sp>
        <p:nvSpPr>
          <p:cNvPr name="TextBox 7" id="7"/>
          <p:cNvSpPr txBox="true"/>
          <p:nvPr/>
        </p:nvSpPr>
        <p:spPr>
          <a:xfrm rot="0">
            <a:off x="2538642" y="3557123"/>
            <a:ext cx="6036373" cy="721996"/>
          </a:xfrm>
          <a:prstGeom prst="rect">
            <a:avLst/>
          </a:prstGeom>
        </p:spPr>
        <p:txBody>
          <a:bodyPr anchor="t" rtlCol="false" tIns="0" lIns="0" bIns="0" rIns="0">
            <a:spAutoFit/>
          </a:bodyPr>
          <a:lstStyle/>
          <a:p>
            <a:pPr algn="ctr">
              <a:lnSpc>
                <a:spcPts val="5879"/>
              </a:lnSpc>
            </a:pPr>
            <a:r>
              <a:rPr lang="en-US" sz="4199">
                <a:solidFill>
                  <a:srgbClr val="4AAF48"/>
                </a:solidFill>
                <a:latin typeface="Lato"/>
                <a:ea typeface="Lato"/>
                <a:cs typeface="Lato"/>
                <a:sym typeface="Lato"/>
              </a:rPr>
              <a:t>Youth Education Program </a:t>
            </a:r>
          </a:p>
        </p:txBody>
      </p:sp>
      <p:sp>
        <p:nvSpPr>
          <p:cNvPr name="TextBox 8" id="8"/>
          <p:cNvSpPr txBox="true"/>
          <p:nvPr/>
        </p:nvSpPr>
        <p:spPr>
          <a:xfrm rot="0">
            <a:off x="299113" y="2196344"/>
            <a:ext cx="10170888" cy="981075"/>
          </a:xfrm>
          <a:prstGeom prst="rect">
            <a:avLst/>
          </a:prstGeom>
        </p:spPr>
        <p:txBody>
          <a:bodyPr anchor="t" rtlCol="false" tIns="0" lIns="0" bIns="0" rIns="0">
            <a:spAutoFit/>
          </a:bodyPr>
          <a:lstStyle/>
          <a:p>
            <a:pPr algn="l">
              <a:lnSpc>
                <a:spcPts val="6720"/>
              </a:lnSpc>
            </a:pPr>
            <a:r>
              <a:rPr lang="en-US" sz="5600" b="true">
                <a:solidFill>
                  <a:srgbClr val="000000"/>
                </a:solidFill>
                <a:latin typeface="Gothic A1 Bold"/>
                <a:ea typeface="Gothic A1 Bold"/>
                <a:cs typeface="Gothic A1 Bold"/>
                <a:sym typeface="Gothic A1 Bold"/>
              </a:rPr>
              <a:t>Mancos Conservation District </a:t>
            </a:r>
          </a:p>
        </p:txBody>
      </p:sp>
      <p:grpSp>
        <p:nvGrpSpPr>
          <p:cNvPr name="Group 9" id="9"/>
          <p:cNvGrpSpPr/>
          <p:nvPr/>
        </p:nvGrpSpPr>
        <p:grpSpPr>
          <a:xfrm rot="0">
            <a:off x="800144" y="7440593"/>
            <a:ext cx="4756684" cy="771627"/>
            <a:chOff x="0" y="0"/>
            <a:chExt cx="6342246" cy="1028836"/>
          </a:xfrm>
        </p:grpSpPr>
        <p:sp>
          <p:nvSpPr>
            <p:cNvPr name="TextBox 10" id="10"/>
            <p:cNvSpPr txBox="true"/>
            <p:nvPr/>
          </p:nvSpPr>
          <p:spPr>
            <a:xfrm rot="0">
              <a:off x="0" y="-28575"/>
              <a:ext cx="6342246" cy="473922"/>
            </a:xfrm>
            <a:prstGeom prst="rect">
              <a:avLst/>
            </a:prstGeom>
          </p:spPr>
          <p:txBody>
            <a:bodyPr anchor="t" rtlCol="false" tIns="0" lIns="0" bIns="0" rIns="0">
              <a:spAutoFit/>
            </a:bodyPr>
            <a:lstStyle/>
            <a:p>
              <a:pPr algn="l" marL="0" indent="0" lvl="0">
                <a:lnSpc>
                  <a:spcPts val="2859"/>
                </a:lnSpc>
                <a:spcBef>
                  <a:spcPct val="0"/>
                </a:spcBef>
              </a:pPr>
              <a:r>
                <a:rPr lang="en-US" sz="2199">
                  <a:solidFill>
                    <a:srgbClr val="000000"/>
                  </a:solidFill>
                  <a:latin typeface="Lato"/>
                  <a:ea typeface="Lato"/>
                  <a:cs typeface="Lato"/>
                  <a:sym typeface="Lato"/>
                </a:rPr>
                <a:t>Presented To</a:t>
              </a:r>
            </a:p>
          </p:txBody>
        </p:sp>
        <p:sp>
          <p:nvSpPr>
            <p:cNvPr name="TextBox 11" id="11"/>
            <p:cNvSpPr txBox="true"/>
            <p:nvPr/>
          </p:nvSpPr>
          <p:spPr>
            <a:xfrm rot="0">
              <a:off x="0" y="554914"/>
              <a:ext cx="6342246" cy="473922"/>
            </a:xfrm>
            <a:prstGeom prst="rect">
              <a:avLst/>
            </a:prstGeom>
          </p:spPr>
          <p:txBody>
            <a:bodyPr anchor="t" rtlCol="false" tIns="0" lIns="0" bIns="0" rIns="0">
              <a:spAutoFit/>
            </a:bodyPr>
            <a:lstStyle/>
            <a:p>
              <a:pPr algn="l" marL="0" indent="0" lvl="0">
                <a:lnSpc>
                  <a:spcPts val="2859"/>
                </a:lnSpc>
                <a:spcBef>
                  <a:spcPct val="0"/>
                </a:spcBef>
              </a:pPr>
              <a:r>
                <a:rPr lang="en-US" b="true" sz="2199">
                  <a:solidFill>
                    <a:srgbClr val="4AAF48"/>
                  </a:solidFill>
                  <a:latin typeface="Lato Bold"/>
                  <a:ea typeface="Lato Bold"/>
                  <a:cs typeface="Lato Bold"/>
                  <a:sym typeface="Lato Bold"/>
                </a:rPr>
                <a:t>NCDEA </a:t>
              </a:r>
            </a:p>
          </p:txBody>
        </p:sp>
      </p:grpSp>
      <p:grpSp>
        <p:nvGrpSpPr>
          <p:cNvPr name="Group 12" id="12"/>
          <p:cNvGrpSpPr/>
          <p:nvPr/>
        </p:nvGrpSpPr>
        <p:grpSpPr>
          <a:xfrm rot="0">
            <a:off x="800144" y="8889416"/>
            <a:ext cx="4756684" cy="771627"/>
            <a:chOff x="0" y="0"/>
            <a:chExt cx="6342246" cy="1028836"/>
          </a:xfrm>
        </p:grpSpPr>
        <p:sp>
          <p:nvSpPr>
            <p:cNvPr name="TextBox 13" id="13"/>
            <p:cNvSpPr txBox="true"/>
            <p:nvPr/>
          </p:nvSpPr>
          <p:spPr>
            <a:xfrm rot="0">
              <a:off x="0" y="-28575"/>
              <a:ext cx="6342246" cy="473922"/>
            </a:xfrm>
            <a:prstGeom prst="rect">
              <a:avLst/>
            </a:prstGeom>
          </p:spPr>
          <p:txBody>
            <a:bodyPr anchor="t" rtlCol="false" tIns="0" lIns="0" bIns="0" rIns="0">
              <a:spAutoFit/>
            </a:bodyPr>
            <a:lstStyle/>
            <a:p>
              <a:pPr algn="l" marL="0" indent="0" lvl="0">
                <a:lnSpc>
                  <a:spcPts val="2859"/>
                </a:lnSpc>
                <a:spcBef>
                  <a:spcPct val="0"/>
                </a:spcBef>
              </a:pPr>
              <a:r>
                <a:rPr lang="en-US" sz="2199">
                  <a:solidFill>
                    <a:srgbClr val="000000"/>
                  </a:solidFill>
                  <a:latin typeface="Lato"/>
                  <a:ea typeface="Lato"/>
                  <a:cs typeface="Lato"/>
                  <a:sym typeface="Lato"/>
                </a:rPr>
                <a:t>Presented By</a:t>
              </a:r>
            </a:p>
          </p:txBody>
        </p:sp>
        <p:sp>
          <p:nvSpPr>
            <p:cNvPr name="TextBox 14" id="14"/>
            <p:cNvSpPr txBox="true"/>
            <p:nvPr/>
          </p:nvSpPr>
          <p:spPr>
            <a:xfrm rot="0">
              <a:off x="0" y="554914"/>
              <a:ext cx="6342246" cy="473922"/>
            </a:xfrm>
            <a:prstGeom prst="rect">
              <a:avLst/>
            </a:prstGeom>
          </p:spPr>
          <p:txBody>
            <a:bodyPr anchor="t" rtlCol="false" tIns="0" lIns="0" bIns="0" rIns="0">
              <a:spAutoFit/>
            </a:bodyPr>
            <a:lstStyle/>
            <a:p>
              <a:pPr algn="l" marL="0" indent="0" lvl="0">
                <a:lnSpc>
                  <a:spcPts val="2859"/>
                </a:lnSpc>
                <a:spcBef>
                  <a:spcPct val="0"/>
                </a:spcBef>
              </a:pPr>
              <a:r>
                <a:rPr lang="en-US" b="true" sz="2199">
                  <a:solidFill>
                    <a:srgbClr val="4AAF48"/>
                  </a:solidFill>
                  <a:latin typeface="Lato Bold"/>
                  <a:ea typeface="Lato Bold"/>
                  <a:cs typeface="Lato Bold"/>
                  <a:sym typeface="Lato Bold"/>
                </a:rPr>
                <a:t>Taylor Schultz &amp; Sensa Wolcott</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855" y="7095395"/>
            <a:ext cx="2936869" cy="2936869"/>
          </a:xfrm>
          <a:custGeom>
            <a:avLst/>
            <a:gdLst/>
            <a:ahLst/>
            <a:cxnLst/>
            <a:rect r="r" b="b" t="t" l="l"/>
            <a:pathLst>
              <a:path h="2936869" w="2936869">
                <a:moveTo>
                  <a:pt x="0" y="0"/>
                </a:moveTo>
                <a:lnTo>
                  <a:pt x="2936868" y="0"/>
                </a:lnTo>
                <a:lnTo>
                  <a:pt x="2936868" y="2936869"/>
                </a:lnTo>
                <a:lnTo>
                  <a:pt x="0" y="2936869"/>
                </a:lnTo>
                <a:lnTo>
                  <a:pt x="0" y="0"/>
                </a:lnTo>
                <a:close/>
              </a:path>
            </a:pathLst>
          </a:custGeom>
          <a:blipFill>
            <a:blip r:embed="rId2"/>
            <a:stretch>
              <a:fillRect l="0" t="0" r="0" b="0"/>
            </a:stretch>
          </a:blipFill>
        </p:spPr>
      </p:sp>
      <p:sp>
        <p:nvSpPr>
          <p:cNvPr name="Freeform 3" id="3"/>
          <p:cNvSpPr/>
          <p:nvPr/>
        </p:nvSpPr>
        <p:spPr>
          <a:xfrm flipH="false" flipV="false" rot="0">
            <a:off x="14504913" y="7479290"/>
            <a:ext cx="2754387" cy="2169079"/>
          </a:xfrm>
          <a:custGeom>
            <a:avLst/>
            <a:gdLst/>
            <a:ahLst/>
            <a:cxnLst/>
            <a:rect r="r" b="b" t="t" l="l"/>
            <a:pathLst>
              <a:path h="2169079" w="2754387">
                <a:moveTo>
                  <a:pt x="0" y="0"/>
                </a:moveTo>
                <a:lnTo>
                  <a:pt x="2754387" y="0"/>
                </a:lnTo>
                <a:lnTo>
                  <a:pt x="2754387" y="2169080"/>
                </a:lnTo>
                <a:lnTo>
                  <a:pt x="0" y="2169080"/>
                </a:lnTo>
                <a:lnTo>
                  <a:pt x="0" y="0"/>
                </a:lnTo>
                <a:close/>
              </a:path>
            </a:pathLst>
          </a:custGeom>
          <a:blipFill>
            <a:blip r:embed="rId3"/>
            <a:stretch>
              <a:fillRect l="0" t="0" r="0" b="0"/>
            </a:stretch>
          </a:blipFill>
        </p:spPr>
      </p:sp>
      <p:sp>
        <p:nvSpPr>
          <p:cNvPr name="Freeform 4" id="4"/>
          <p:cNvSpPr/>
          <p:nvPr/>
        </p:nvSpPr>
        <p:spPr>
          <a:xfrm flipH="false" flipV="false" rot="0">
            <a:off x="10042347" y="8299813"/>
            <a:ext cx="2771240" cy="1348556"/>
          </a:xfrm>
          <a:custGeom>
            <a:avLst/>
            <a:gdLst/>
            <a:ahLst/>
            <a:cxnLst/>
            <a:rect r="r" b="b" t="t" l="l"/>
            <a:pathLst>
              <a:path h="1348556" w="2771240">
                <a:moveTo>
                  <a:pt x="0" y="0"/>
                </a:moveTo>
                <a:lnTo>
                  <a:pt x="2771240" y="0"/>
                </a:lnTo>
                <a:lnTo>
                  <a:pt x="2771240" y="1348557"/>
                </a:lnTo>
                <a:lnTo>
                  <a:pt x="0" y="1348557"/>
                </a:lnTo>
                <a:lnTo>
                  <a:pt x="0" y="0"/>
                </a:lnTo>
                <a:close/>
              </a:path>
            </a:pathLst>
          </a:custGeom>
          <a:blipFill>
            <a:blip r:embed="rId4"/>
            <a:stretch>
              <a:fillRect l="0" t="0" r="0" b="0"/>
            </a:stretch>
          </a:blipFill>
        </p:spPr>
      </p:sp>
      <p:sp>
        <p:nvSpPr>
          <p:cNvPr name="Freeform 5" id="5"/>
          <p:cNvSpPr/>
          <p:nvPr/>
        </p:nvSpPr>
        <p:spPr>
          <a:xfrm flipH="false" flipV="false" rot="0">
            <a:off x="12193586" y="4853110"/>
            <a:ext cx="4622654" cy="1681491"/>
          </a:xfrm>
          <a:custGeom>
            <a:avLst/>
            <a:gdLst/>
            <a:ahLst/>
            <a:cxnLst/>
            <a:rect r="r" b="b" t="t" l="l"/>
            <a:pathLst>
              <a:path h="1681491" w="4622654">
                <a:moveTo>
                  <a:pt x="0" y="0"/>
                </a:moveTo>
                <a:lnTo>
                  <a:pt x="4622655" y="0"/>
                </a:lnTo>
                <a:lnTo>
                  <a:pt x="4622655" y="1681491"/>
                </a:lnTo>
                <a:lnTo>
                  <a:pt x="0" y="1681491"/>
                </a:lnTo>
                <a:lnTo>
                  <a:pt x="0" y="0"/>
                </a:lnTo>
                <a:close/>
              </a:path>
            </a:pathLst>
          </a:custGeom>
          <a:blipFill>
            <a:blip r:embed="rId5"/>
            <a:stretch>
              <a:fillRect l="0" t="0" r="0" b="0"/>
            </a:stretch>
          </a:blipFill>
        </p:spPr>
      </p:sp>
      <p:sp>
        <p:nvSpPr>
          <p:cNvPr name="Freeform 6" id="6"/>
          <p:cNvSpPr/>
          <p:nvPr/>
        </p:nvSpPr>
        <p:spPr>
          <a:xfrm flipH="false" flipV="false" rot="0">
            <a:off x="7084540" y="5020542"/>
            <a:ext cx="3162165" cy="1164731"/>
          </a:xfrm>
          <a:custGeom>
            <a:avLst/>
            <a:gdLst/>
            <a:ahLst/>
            <a:cxnLst/>
            <a:rect r="r" b="b" t="t" l="l"/>
            <a:pathLst>
              <a:path h="1164731" w="3162165">
                <a:moveTo>
                  <a:pt x="0" y="0"/>
                </a:moveTo>
                <a:lnTo>
                  <a:pt x="3162165" y="0"/>
                </a:lnTo>
                <a:lnTo>
                  <a:pt x="3162165" y="1164731"/>
                </a:lnTo>
                <a:lnTo>
                  <a:pt x="0" y="1164731"/>
                </a:lnTo>
                <a:lnTo>
                  <a:pt x="0" y="0"/>
                </a:lnTo>
                <a:close/>
              </a:path>
            </a:pathLst>
          </a:custGeom>
          <a:blipFill>
            <a:blip r:embed="rId6"/>
            <a:stretch>
              <a:fillRect l="0" t="0" r="0" b="0"/>
            </a:stretch>
          </a:blipFill>
        </p:spPr>
      </p:sp>
      <p:sp>
        <p:nvSpPr>
          <p:cNvPr name="Freeform 7" id="7"/>
          <p:cNvSpPr/>
          <p:nvPr/>
        </p:nvSpPr>
        <p:spPr>
          <a:xfrm flipH="false" flipV="false" rot="0">
            <a:off x="1028700" y="4853110"/>
            <a:ext cx="3505691" cy="1332163"/>
          </a:xfrm>
          <a:custGeom>
            <a:avLst/>
            <a:gdLst/>
            <a:ahLst/>
            <a:cxnLst/>
            <a:rect r="r" b="b" t="t" l="l"/>
            <a:pathLst>
              <a:path h="1332163" w="3505691">
                <a:moveTo>
                  <a:pt x="0" y="0"/>
                </a:moveTo>
                <a:lnTo>
                  <a:pt x="3505691" y="0"/>
                </a:lnTo>
                <a:lnTo>
                  <a:pt x="3505691" y="1332163"/>
                </a:lnTo>
                <a:lnTo>
                  <a:pt x="0" y="1332163"/>
                </a:lnTo>
                <a:lnTo>
                  <a:pt x="0" y="0"/>
                </a:lnTo>
                <a:close/>
              </a:path>
            </a:pathLst>
          </a:custGeom>
          <a:blipFill>
            <a:blip r:embed="rId7"/>
            <a:stretch>
              <a:fillRect l="0" t="0" r="0" b="0"/>
            </a:stretch>
          </a:blipFill>
        </p:spPr>
      </p:sp>
      <p:sp>
        <p:nvSpPr>
          <p:cNvPr name="Freeform 8" id="8"/>
          <p:cNvSpPr/>
          <p:nvPr/>
        </p:nvSpPr>
        <p:spPr>
          <a:xfrm flipH="false" flipV="false" rot="0">
            <a:off x="4508374" y="8372473"/>
            <a:ext cx="3439918" cy="1275897"/>
          </a:xfrm>
          <a:custGeom>
            <a:avLst/>
            <a:gdLst/>
            <a:ahLst/>
            <a:cxnLst/>
            <a:rect r="r" b="b" t="t" l="l"/>
            <a:pathLst>
              <a:path h="1275897" w="3439918">
                <a:moveTo>
                  <a:pt x="0" y="0"/>
                </a:moveTo>
                <a:lnTo>
                  <a:pt x="3439919" y="0"/>
                </a:lnTo>
                <a:lnTo>
                  <a:pt x="3439919" y="1275897"/>
                </a:lnTo>
                <a:lnTo>
                  <a:pt x="0" y="12758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3526168" y="6604170"/>
            <a:ext cx="7350477" cy="977001"/>
          </a:xfrm>
          <a:custGeom>
            <a:avLst/>
            <a:gdLst/>
            <a:ahLst/>
            <a:cxnLst/>
            <a:rect r="r" b="b" t="t" l="l"/>
            <a:pathLst>
              <a:path h="977001" w="7350477">
                <a:moveTo>
                  <a:pt x="0" y="0"/>
                </a:moveTo>
                <a:lnTo>
                  <a:pt x="7350477" y="0"/>
                </a:lnTo>
                <a:lnTo>
                  <a:pt x="7350477" y="977000"/>
                </a:lnTo>
                <a:lnTo>
                  <a:pt x="0" y="977000"/>
                </a:lnTo>
                <a:lnTo>
                  <a:pt x="0" y="0"/>
                </a:lnTo>
                <a:close/>
              </a:path>
            </a:pathLst>
          </a:custGeom>
          <a:blipFill>
            <a:blip r:embed="rId10"/>
            <a:stretch>
              <a:fillRect l="0" t="0" r="0" b="0"/>
            </a:stretch>
          </a:blipFill>
        </p:spPr>
      </p:sp>
      <p:sp>
        <p:nvSpPr>
          <p:cNvPr name="TextBox 10" id="10"/>
          <p:cNvSpPr txBox="true"/>
          <p:nvPr/>
        </p:nvSpPr>
        <p:spPr>
          <a:xfrm rot="0">
            <a:off x="1028700" y="858050"/>
            <a:ext cx="10399267" cy="1266825"/>
          </a:xfrm>
          <a:prstGeom prst="rect">
            <a:avLst/>
          </a:prstGeom>
        </p:spPr>
        <p:txBody>
          <a:bodyPr anchor="t" rtlCol="false" tIns="0" lIns="0" bIns="0" rIns="0">
            <a:spAutoFit/>
          </a:bodyPr>
          <a:lstStyle/>
          <a:p>
            <a:pPr algn="l">
              <a:lnSpc>
                <a:spcPts val="8640"/>
              </a:lnSpc>
            </a:pPr>
            <a:r>
              <a:rPr lang="en-US" sz="7200" b="true">
                <a:solidFill>
                  <a:srgbClr val="000000"/>
                </a:solidFill>
                <a:latin typeface="Gothic A1 Heavy"/>
                <a:ea typeface="Gothic A1 Heavy"/>
                <a:cs typeface="Gothic A1 Heavy"/>
                <a:sym typeface="Gothic A1 Heavy"/>
              </a:rPr>
              <a:t>How do we fund it?</a:t>
            </a:r>
          </a:p>
        </p:txBody>
      </p:sp>
      <p:sp>
        <p:nvSpPr>
          <p:cNvPr name="TextBox 11" id="11"/>
          <p:cNvSpPr txBox="true"/>
          <p:nvPr/>
        </p:nvSpPr>
        <p:spPr>
          <a:xfrm rot="0">
            <a:off x="1028700" y="2257800"/>
            <a:ext cx="12441406" cy="1466850"/>
          </a:xfrm>
          <a:prstGeom prst="rect">
            <a:avLst/>
          </a:prstGeom>
        </p:spPr>
        <p:txBody>
          <a:bodyPr anchor="t" rtlCol="false" tIns="0" lIns="0" bIns="0" rIns="0">
            <a:spAutoFit/>
          </a:bodyPr>
          <a:lstStyle/>
          <a:p>
            <a:pPr algn="l" marL="690881" indent="-345440" lvl="1">
              <a:lnSpc>
                <a:spcPts val="3840"/>
              </a:lnSpc>
              <a:buFont typeface="Arial"/>
              <a:buChar char="•"/>
            </a:pPr>
            <a:r>
              <a:rPr lang="en-US" sz="3200">
                <a:solidFill>
                  <a:srgbClr val="000000"/>
                </a:solidFill>
                <a:latin typeface="Lato"/>
                <a:ea typeface="Lato"/>
                <a:cs typeface="Lato"/>
                <a:sym typeface="Lato"/>
              </a:rPr>
              <a:t>MCD’s education and outreach programs are possible through</a:t>
            </a:r>
          </a:p>
          <a:p>
            <a:pPr algn="l" marL="1381761" indent="-460587" lvl="2">
              <a:lnSpc>
                <a:spcPts val="3840"/>
              </a:lnSpc>
              <a:buFont typeface="Arial"/>
              <a:buChar char="⚬"/>
            </a:pPr>
            <a:r>
              <a:rPr lang="en-US" sz="3200">
                <a:solidFill>
                  <a:srgbClr val="000000"/>
                </a:solidFill>
                <a:latin typeface="Lato"/>
                <a:ea typeface="Lato"/>
                <a:cs typeface="Lato"/>
                <a:sym typeface="Lato"/>
              </a:rPr>
              <a:t>Grant funding</a:t>
            </a:r>
          </a:p>
          <a:p>
            <a:pPr algn="l" marL="1381761" indent="-460587" lvl="2">
              <a:lnSpc>
                <a:spcPts val="3840"/>
              </a:lnSpc>
              <a:buFont typeface="Arial"/>
              <a:buChar char="⚬"/>
            </a:pPr>
            <a:r>
              <a:rPr lang="en-US" sz="3200">
                <a:solidFill>
                  <a:srgbClr val="000000"/>
                </a:solidFill>
                <a:latin typeface="Lato"/>
                <a:ea typeface="Lato"/>
                <a:cs typeface="Lato"/>
                <a:sym typeface="Lato"/>
              </a:rPr>
              <a:t>Partnerships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9611747"/>
            <a:ext cx="18288000" cy="675253"/>
          </a:xfrm>
          <a:prstGeom prst="rect">
            <a:avLst/>
          </a:prstGeom>
          <a:solidFill>
            <a:srgbClr val="4AAF48"/>
          </a:solidFill>
        </p:spPr>
      </p:sp>
      <p:sp>
        <p:nvSpPr>
          <p:cNvPr name="Freeform 3" id="3"/>
          <p:cNvSpPr/>
          <p:nvPr/>
        </p:nvSpPr>
        <p:spPr>
          <a:xfrm flipH="false" flipV="false" rot="0">
            <a:off x="304431" y="4580659"/>
            <a:ext cx="8055127" cy="1933230"/>
          </a:xfrm>
          <a:custGeom>
            <a:avLst/>
            <a:gdLst/>
            <a:ahLst/>
            <a:cxnLst/>
            <a:rect r="r" b="b" t="t" l="l"/>
            <a:pathLst>
              <a:path h="1933230" w="8055127">
                <a:moveTo>
                  <a:pt x="0" y="0"/>
                </a:moveTo>
                <a:lnTo>
                  <a:pt x="8055126" y="0"/>
                </a:lnTo>
                <a:lnTo>
                  <a:pt x="8055126" y="1933230"/>
                </a:lnTo>
                <a:lnTo>
                  <a:pt x="0" y="1933230"/>
                </a:lnTo>
                <a:lnTo>
                  <a:pt x="0" y="0"/>
                </a:lnTo>
                <a:close/>
              </a:path>
            </a:pathLst>
          </a:custGeom>
          <a:blipFill>
            <a:blip r:embed="rId2"/>
            <a:stretch>
              <a:fillRect l="0" t="0" r="0" b="0"/>
            </a:stretch>
          </a:blipFill>
        </p:spPr>
      </p:sp>
      <p:sp>
        <p:nvSpPr>
          <p:cNvPr name="Freeform 4" id="4"/>
          <p:cNvSpPr/>
          <p:nvPr/>
        </p:nvSpPr>
        <p:spPr>
          <a:xfrm flipH="false" flipV="false" rot="0">
            <a:off x="9299509" y="4166437"/>
            <a:ext cx="2648144" cy="2423051"/>
          </a:xfrm>
          <a:custGeom>
            <a:avLst/>
            <a:gdLst/>
            <a:ahLst/>
            <a:cxnLst/>
            <a:rect r="r" b="b" t="t" l="l"/>
            <a:pathLst>
              <a:path h="2423051" w="2648144">
                <a:moveTo>
                  <a:pt x="0" y="0"/>
                </a:moveTo>
                <a:lnTo>
                  <a:pt x="2648144" y="0"/>
                </a:lnTo>
                <a:lnTo>
                  <a:pt x="2648144" y="2423051"/>
                </a:lnTo>
                <a:lnTo>
                  <a:pt x="0" y="2423051"/>
                </a:lnTo>
                <a:lnTo>
                  <a:pt x="0" y="0"/>
                </a:lnTo>
                <a:close/>
              </a:path>
            </a:pathLst>
          </a:custGeom>
          <a:blipFill>
            <a:blip r:embed="rId3"/>
            <a:stretch>
              <a:fillRect l="0" t="0" r="0" b="0"/>
            </a:stretch>
          </a:blipFill>
        </p:spPr>
      </p:sp>
      <p:sp>
        <p:nvSpPr>
          <p:cNvPr name="Freeform 5" id="5"/>
          <p:cNvSpPr/>
          <p:nvPr/>
        </p:nvSpPr>
        <p:spPr>
          <a:xfrm flipH="false" flipV="false" rot="0">
            <a:off x="11771562" y="7117045"/>
            <a:ext cx="6139387" cy="2299480"/>
          </a:xfrm>
          <a:custGeom>
            <a:avLst/>
            <a:gdLst/>
            <a:ahLst/>
            <a:cxnLst/>
            <a:rect r="r" b="b" t="t" l="l"/>
            <a:pathLst>
              <a:path h="2299480" w="6139387">
                <a:moveTo>
                  <a:pt x="0" y="0"/>
                </a:moveTo>
                <a:lnTo>
                  <a:pt x="6139387" y="0"/>
                </a:lnTo>
                <a:lnTo>
                  <a:pt x="6139387" y="2299479"/>
                </a:lnTo>
                <a:lnTo>
                  <a:pt x="0" y="2299479"/>
                </a:lnTo>
                <a:lnTo>
                  <a:pt x="0" y="0"/>
                </a:lnTo>
                <a:close/>
              </a:path>
            </a:pathLst>
          </a:custGeom>
          <a:blipFill>
            <a:blip r:embed="rId4"/>
            <a:stretch>
              <a:fillRect l="0" t="0" r="0" b="0"/>
            </a:stretch>
          </a:blipFill>
        </p:spPr>
      </p:sp>
      <p:sp>
        <p:nvSpPr>
          <p:cNvPr name="Freeform 6" id="6"/>
          <p:cNvSpPr/>
          <p:nvPr/>
        </p:nvSpPr>
        <p:spPr>
          <a:xfrm flipH="false" flipV="false" rot="0">
            <a:off x="1224017" y="6973339"/>
            <a:ext cx="3805999" cy="2586890"/>
          </a:xfrm>
          <a:custGeom>
            <a:avLst/>
            <a:gdLst/>
            <a:ahLst/>
            <a:cxnLst/>
            <a:rect r="r" b="b" t="t" l="l"/>
            <a:pathLst>
              <a:path h="2586890" w="3805999">
                <a:moveTo>
                  <a:pt x="0" y="0"/>
                </a:moveTo>
                <a:lnTo>
                  <a:pt x="3806000" y="0"/>
                </a:lnTo>
                <a:lnTo>
                  <a:pt x="3806000" y="2586891"/>
                </a:lnTo>
                <a:lnTo>
                  <a:pt x="0" y="2586891"/>
                </a:lnTo>
                <a:lnTo>
                  <a:pt x="0" y="0"/>
                </a:lnTo>
                <a:close/>
              </a:path>
            </a:pathLst>
          </a:custGeom>
          <a:blipFill>
            <a:blip r:embed="rId5"/>
            <a:stretch>
              <a:fillRect l="0" t="0" r="0" b="0"/>
            </a:stretch>
          </a:blipFill>
        </p:spPr>
      </p:sp>
      <p:sp>
        <p:nvSpPr>
          <p:cNvPr name="Freeform 7" id="7"/>
          <p:cNvSpPr/>
          <p:nvPr/>
        </p:nvSpPr>
        <p:spPr>
          <a:xfrm flipH="false" flipV="false" rot="0">
            <a:off x="6578083" y="7555306"/>
            <a:ext cx="2214268" cy="1702994"/>
          </a:xfrm>
          <a:custGeom>
            <a:avLst/>
            <a:gdLst/>
            <a:ahLst/>
            <a:cxnLst/>
            <a:rect r="r" b="b" t="t" l="l"/>
            <a:pathLst>
              <a:path h="1702994" w="2214268">
                <a:moveTo>
                  <a:pt x="0" y="0"/>
                </a:moveTo>
                <a:lnTo>
                  <a:pt x="2214269" y="0"/>
                </a:lnTo>
                <a:lnTo>
                  <a:pt x="2214269" y="1702994"/>
                </a:lnTo>
                <a:lnTo>
                  <a:pt x="0" y="1702994"/>
                </a:lnTo>
                <a:lnTo>
                  <a:pt x="0" y="0"/>
                </a:lnTo>
                <a:close/>
              </a:path>
            </a:pathLst>
          </a:custGeom>
          <a:blipFill>
            <a:blip r:embed="rId6"/>
            <a:stretch>
              <a:fillRect l="0" t="0" r="0" b="0"/>
            </a:stretch>
          </a:blipFill>
        </p:spPr>
      </p:sp>
      <p:sp>
        <p:nvSpPr>
          <p:cNvPr name="Freeform 8" id="8"/>
          <p:cNvSpPr/>
          <p:nvPr/>
        </p:nvSpPr>
        <p:spPr>
          <a:xfrm flipH="false" flipV="false" rot="0">
            <a:off x="15175297" y="472492"/>
            <a:ext cx="2977079" cy="3299596"/>
          </a:xfrm>
          <a:custGeom>
            <a:avLst/>
            <a:gdLst/>
            <a:ahLst/>
            <a:cxnLst/>
            <a:rect r="r" b="b" t="t" l="l"/>
            <a:pathLst>
              <a:path h="3299596" w="2977079">
                <a:moveTo>
                  <a:pt x="0" y="0"/>
                </a:moveTo>
                <a:lnTo>
                  <a:pt x="2977079" y="0"/>
                </a:lnTo>
                <a:lnTo>
                  <a:pt x="2977079" y="3299596"/>
                </a:lnTo>
                <a:lnTo>
                  <a:pt x="0" y="3299596"/>
                </a:lnTo>
                <a:lnTo>
                  <a:pt x="0" y="0"/>
                </a:lnTo>
                <a:close/>
              </a:path>
            </a:pathLst>
          </a:custGeom>
          <a:blipFill>
            <a:blip r:embed="rId7"/>
            <a:stretch>
              <a:fillRect l="0" t="0" r="0" b="0"/>
            </a:stretch>
          </a:blipFill>
        </p:spPr>
      </p:sp>
      <p:sp>
        <p:nvSpPr>
          <p:cNvPr name="Freeform 9" id="9"/>
          <p:cNvSpPr/>
          <p:nvPr/>
        </p:nvSpPr>
        <p:spPr>
          <a:xfrm flipH="false" flipV="false" rot="0">
            <a:off x="12760523" y="5143500"/>
            <a:ext cx="4734477" cy="1445988"/>
          </a:xfrm>
          <a:custGeom>
            <a:avLst/>
            <a:gdLst/>
            <a:ahLst/>
            <a:cxnLst/>
            <a:rect r="r" b="b" t="t" l="l"/>
            <a:pathLst>
              <a:path h="1445988" w="4734477">
                <a:moveTo>
                  <a:pt x="0" y="0"/>
                </a:moveTo>
                <a:lnTo>
                  <a:pt x="4734478" y="0"/>
                </a:lnTo>
                <a:lnTo>
                  <a:pt x="4734478" y="1445988"/>
                </a:lnTo>
                <a:lnTo>
                  <a:pt x="0" y="1445988"/>
                </a:lnTo>
                <a:lnTo>
                  <a:pt x="0" y="0"/>
                </a:lnTo>
                <a:close/>
              </a:path>
            </a:pathLst>
          </a:custGeom>
          <a:blipFill>
            <a:blip r:embed="rId8"/>
            <a:stretch>
              <a:fillRect l="0" t="0" r="0" b="0"/>
            </a:stretch>
          </a:blipFill>
        </p:spPr>
      </p:sp>
      <p:sp>
        <p:nvSpPr>
          <p:cNvPr name="Freeform 10" id="10"/>
          <p:cNvSpPr/>
          <p:nvPr/>
        </p:nvSpPr>
        <p:spPr>
          <a:xfrm flipH="false" flipV="false" rot="0">
            <a:off x="11633605" y="707530"/>
            <a:ext cx="2829521" cy="2829521"/>
          </a:xfrm>
          <a:custGeom>
            <a:avLst/>
            <a:gdLst/>
            <a:ahLst/>
            <a:cxnLst/>
            <a:rect r="r" b="b" t="t" l="l"/>
            <a:pathLst>
              <a:path h="2829521" w="2829521">
                <a:moveTo>
                  <a:pt x="0" y="0"/>
                </a:moveTo>
                <a:lnTo>
                  <a:pt x="2829521" y="0"/>
                </a:lnTo>
                <a:lnTo>
                  <a:pt x="2829521" y="2829520"/>
                </a:lnTo>
                <a:lnTo>
                  <a:pt x="0" y="2829520"/>
                </a:lnTo>
                <a:lnTo>
                  <a:pt x="0" y="0"/>
                </a:lnTo>
                <a:close/>
              </a:path>
            </a:pathLst>
          </a:custGeom>
          <a:blipFill>
            <a:blip r:embed="rId9"/>
            <a:stretch>
              <a:fillRect l="0" t="0" r="0" b="0"/>
            </a:stretch>
          </a:blipFill>
        </p:spPr>
      </p:sp>
      <p:sp>
        <p:nvSpPr>
          <p:cNvPr name="TextBox 11" id="11"/>
          <p:cNvSpPr txBox="true"/>
          <p:nvPr/>
        </p:nvSpPr>
        <p:spPr>
          <a:xfrm rot="0">
            <a:off x="1028700" y="1180102"/>
            <a:ext cx="8270809" cy="2628900"/>
          </a:xfrm>
          <a:prstGeom prst="rect">
            <a:avLst/>
          </a:prstGeom>
        </p:spPr>
        <p:txBody>
          <a:bodyPr anchor="t" rtlCol="false" tIns="0" lIns="0" bIns="0" rIns="0">
            <a:spAutoFit/>
          </a:bodyPr>
          <a:lstStyle/>
          <a:p>
            <a:pPr algn="l">
              <a:lnSpc>
                <a:spcPts val="9600"/>
              </a:lnSpc>
            </a:pPr>
            <a:r>
              <a:rPr lang="en-US" sz="8000" b="true">
                <a:solidFill>
                  <a:srgbClr val="000000"/>
                </a:solidFill>
                <a:latin typeface="Gothic A1 Heavy"/>
                <a:ea typeface="Gothic A1 Heavy"/>
                <a:cs typeface="Gothic A1 Heavy"/>
                <a:sym typeface="Gothic A1 Heavy"/>
              </a:rPr>
              <a:t>Community Partnerships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DECED"/>
        </a:solidFill>
      </p:bgPr>
    </p:bg>
    <p:spTree>
      <p:nvGrpSpPr>
        <p:cNvPr id="1" name=""/>
        <p:cNvGrpSpPr/>
        <p:nvPr/>
      </p:nvGrpSpPr>
      <p:grpSpPr>
        <a:xfrm>
          <a:off x="0" y="0"/>
          <a:ext cx="0" cy="0"/>
          <a:chOff x="0" y="0"/>
          <a:chExt cx="0" cy="0"/>
        </a:xfrm>
      </p:grpSpPr>
      <p:grpSp>
        <p:nvGrpSpPr>
          <p:cNvPr name="Group 2" id="2"/>
          <p:cNvGrpSpPr/>
          <p:nvPr/>
        </p:nvGrpSpPr>
        <p:grpSpPr>
          <a:xfrm rot="0">
            <a:off x="514350" y="485775"/>
            <a:ext cx="17259300" cy="9286429"/>
            <a:chOff x="0" y="0"/>
            <a:chExt cx="4545659" cy="2445808"/>
          </a:xfrm>
        </p:grpSpPr>
        <p:sp>
          <p:nvSpPr>
            <p:cNvPr name="Freeform 3" id="3"/>
            <p:cNvSpPr/>
            <p:nvPr/>
          </p:nvSpPr>
          <p:spPr>
            <a:xfrm flipH="false" flipV="false" rot="0">
              <a:off x="0" y="0"/>
              <a:ext cx="4545659" cy="2445808"/>
            </a:xfrm>
            <a:custGeom>
              <a:avLst/>
              <a:gdLst/>
              <a:ahLst/>
              <a:cxnLst/>
              <a:rect r="r" b="b" t="t" l="l"/>
              <a:pathLst>
                <a:path h="2445808" w="4545659">
                  <a:moveTo>
                    <a:pt x="8971" y="0"/>
                  </a:moveTo>
                  <a:lnTo>
                    <a:pt x="4536688" y="0"/>
                  </a:lnTo>
                  <a:cubicBezTo>
                    <a:pt x="4541643" y="0"/>
                    <a:pt x="4545659" y="4017"/>
                    <a:pt x="4545659" y="8971"/>
                  </a:cubicBezTo>
                  <a:lnTo>
                    <a:pt x="4545659" y="2436837"/>
                  </a:lnTo>
                  <a:cubicBezTo>
                    <a:pt x="4545659" y="2441792"/>
                    <a:pt x="4541643" y="2445808"/>
                    <a:pt x="4536688" y="2445808"/>
                  </a:cubicBezTo>
                  <a:lnTo>
                    <a:pt x="8971" y="2445808"/>
                  </a:lnTo>
                  <a:cubicBezTo>
                    <a:pt x="4017" y="2445808"/>
                    <a:pt x="0" y="2441792"/>
                    <a:pt x="0" y="2436837"/>
                  </a:cubicBezTo>
                  <a:lnTo>
                    <a:pt x="0" y="8971"/>
                  </a:lnTo>
                  <a:cubicBezTo>
                    <a:pt x="0" y="4017"/>
                    <a:pt x="4017" y="0"/>
                    <a:pt x="8971" y="0"/>
                  </a:cubicBezTo>
                  <a:close/>
                </a:path>
              </a:pathLst>
            </a:custGeom>
            <a:solidFill>
              <a:srgbClr val="FFFFFF"/>
            </a:solidFill>
          </p:spPr>
        </p:sp>
        <p:sp>
          <p:nvSpPr>
            <p:cNvPr name="TextBox 4" id="4"/>
            <p:cNvSpPr txBox="true"/>
            <p:nvPr/>
          </p:nvSpPr>
          <p:spPr>
            <a:xfrm>
              <a:off x="0" y="-47625"/>
              <a:ext cx="4545659" cy="2493433"/>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685721" y="7383141"/>
            <a:ext cx="13672038" cy="2202045"/>
          </a:xfrm>
          <a:custGeom>
            <a:avLst/>
            <a:gdLst/>
            <a:ahLst/>
            <a:cxnLst/>
            <a:rect r="r" b="b" t="t" l="l"/>
            <a:pathLst>
              <a:path h="2202045" w="13672038">
                <a:moveTo>
                  <a:pt x="0" y="0"/>
                </a:moveTo>
                <a:lnTo>
                  <a:pt x="13672038" y="0"/>
                </a:lnTo>
                <a:lnTo>
                  <a:pt x="13672038" y="2202045"/>
                </a:lnTo>
                <a:lnTo>
                  <a:pt x="0" y="2202045"/>
                </a:lnTo>
                <a:lnTo>
                  <a:pt x="0" y="0"/>
                </a:lnTo>
                <a:close/>
              </a:path>
            </a:pathLst>
          </a:custGeom>
          <a:blipFill>
            <a:blip r:embed="rId2"/>
            <a:stretch>
              <a:fillRect l="0" t="0" r="0" b="0"/>
            </a:stretch>
          </a:blipFill>
        </p:spPr>
      </p:sp>
      <p:sp>
        <p:nvSpPr>
          <p:cNvPr name="Freeform 6" id="6"/>
          <p:cNvSpPr/>
          <p:nvPr/>
        </p:nvSpPr>
        <p:spPr>
          <a:xfrm flipH="false" flipV="false" rot="0">
            <a:off x="13463594" y="6655822"/>
            <a:ext cx="3688897" cy="1710307"/>
          </a:xfrm>
          <a:custGeom>
            <a:avLst/>
            <a:gdLst/>
            <a:ahLst/>
            <a:cxnLst/>
            <a:rect r="r" b="b" t="t" l="l"/>
            <a:pathLst>
              <a:path h="1710307" w="3688897">
                <a:moveTo>
                  <a:pt x="0" y="0"/>
                </a:moveTo>
                <a:lnTo>
                  <a:pt x="3688897" y="0"/>
                </a:lnTo>
                <a:lnTo>
                  <a:pt x="3688897" y="1710307"/>
                </a:lnTo>
                <a:lnTo>
                  <a:pt x="0" y="17103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1191292" y="1390190"/>
            <a:ext cx="5032850" cy="4603627"/>
          </a:xfrm>
          <a:custGeom>
            <a:avLst/>
            <a:gdLst/>
            <a:ahLst/>
            <a:cxnLst/>
            <a:rect r="r" b="b" t="t" l="l"/>
            <a:pathLst>
              <a:path h="4603627" w="5032850">
                <a:moveTo>
                  <a:pt x="0" y="0"/>
                </a:moveTo>
                <a:lnTo>
                  <a:pt x="5032850" y="0"/>
                </a:lnTo>
                <a:lnTo>
                  <a:pt x="5032850" y="4603627"/>
                </a:lnTo>
                <a:lnTo>
                  <a:pt x="0" y="4603627"/>
                </a:lnTo>
                <a:lnTo>
                  <a:pt x="0" y="0"/>
                </a:lnTo>
                <a:close/>
              </a:path>
            </a:pathLst>
          </a:custGeom>
          <a:blipFill>
            <a:blip r:embed="rId5"/>
            <a:stretch>
              <a:fillRect l="0" t="0" r="0" b="0"/>
            </a:stretch>
          </a:blipFill>
        </p:spPr>
      </p:sp>
      <p:sp>
        <p:nvSpPr>
          <p:cNvPr name="TextBox 8" id="8"/>
          <p:cNvSpPr txBox="true"/>
          <p:nvPr/>
        </p:nvSpPr>
        <p:spPr>
          <a:xfrm rot="0">
            <a:off x="1028700" y="857250"/>
            <a:ext cx="8686800" cy="1266825"/>
          </a:xfrm>
          <a:prstGeom prst="rect">
            <a:avLst/>
          </a:prstGeom>
        </p:spPr>
        <p:txBody>
          <a:bodyPr anchor="t" rtlCol="false" tIns="0" lIns="0" bIns="0" rIns="0">
            <a:spAutoFit/>
          </a:bodyPr>
          <a:lstStyle/>
          <a:p>
            <a:pPr algn="l" marL="0" indent="0" lvl="0">
              <a:lnSpc>
                <a:spcPts val="8640"/>
              </a:lnSpc>
            </a:pPr>
            <a:r>
              <a:rPr lang="en-US" b="true" sz="7200">
                <a:solidFill>
                  <a:srgbClr val="000000"/>
                </a:solidFill>
                <a:latin typeface="Gothic A1 Heavy"/>
                <a:ea typeface="Gothic A1 Heavy"/>
                <a:cs typeface="Gothic A1 Heavy"/>
                <a:sym typeface="Gothic A1 Heavy"/>
              </a:rPr>
              <a:t>Lessons Learned</a:t>
            </a:r>
          </a:p>
        </p:txBody>
      </p:sp>
      <p:sp>
        <p:nvSpPr>
          <p:cNvPr name="TextBox 9" id="9"/>
          <p:cNvSpPr txBox="true"/>
          <p:nvPr/>
        </p:nvSpPr>
        <p:spPr>
          <a:xfrm rot="0">
            <a:off x="1028700" y="2309398"/>
            <a:ext cx="9012212" cy="4481195"/>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000000"/>
                </a:solidFill>
                <a:latin typeface="Lato"/>
                <a:ea typeface="Lato"/>
                <a:cs typeface="Lato"/>
                <a:sym typeface="Lato"/>
              </a:rPr>
              <a:t>T</a:t>
            </a:r>
            <a:r>
              <a:rPr lang="en-US" sz="3200">
                <a:solidFill>
                  <a:srgbClr val="000000"/>
                </a:solidFill>
                <a:latin typeface="Lato"/>
                <a:ea typeface="Lato"/>
                <a:cs typeface="Lato"/>
                <a:sym typeface="Lato"/>
              </a:rPr>
              <a:t>ie lessons into curriculum</a:t>
            </a:r>
          </a:p>
          <a:p>
            <a:pPr algn="l" marL="1381761" indent="-460587" lvl="2">
              <a:lnSpc>
                <a:spcPts val="4480"/>
              </a:lnSpc>
              <a:buFont typeface="Arial"/>
              <a:buChar char="⚬"/>
            </a:pPr>
            <a:r>
              <a:rPr lang="en-US" sz="3200">
                <a:solidFill>
                  <a:srgbClr val="000000"/>
                </a:solidFill>
                <a:latin typeface="Lato"/>
                <a:ea typeface="Lato"/>
                <a:cs typeface="Lato"/>
                <a:sym typeface="Lato"/>
              </a:rPr>
              <a:t>State/National education standards</a:t>
            </a:r>
          </a:p>
          <a:p>
            <a:pPr algn="l" marL="690881" indent="-345440" lvl="1">
              <a:lnSpc>
                <a:spcPts val="4480"/>
              </a:lnSpc>
              <a:buFont typeface="Arial"/>
              <a:buChar char="•"/>
            </a:pPr>
            <a:r>
              <a:rPr lang="en-US" sz="3200">
                <a:solidFill>
                  <a:srgbClr val="000000"/>
                </a:solidFill>
                <a:latin typeface="Lato"/>
                <a:ea typeface="Lato"/>
                <a:cs typeface="Lato"/>
                <a:sym typeface="Lato"/>
              </a:rPr>
              <a:t>Classroom management is vital</a:t>
            </a:r>
          </a:p>
          <a:p>
            <a:pPr algn="l" marL="690881" indent="-345440" lvl="1">
              <a:lnSpc>
                <a:spcPts val="4480"/>
              </a:lnSpc>
              <a:buFont typeface="Arial"/>
              <a:buChar char="•"/>
            </a:pPr>
            <a:r>
              <a:rPr lang="en-US" sz="3200">
                <a:solidFill>
                  <a:srgbClr val="000000"/>
                </a:solidFill>
                <a:latin typeface="Lato"/>
                <a:ea typeface="Lato"/>
                <a:cs typeface="Lato"/>
                <a:sym typeface="Lato"/>
              </a:rPr>
              <a:t>Adapt &amp; be flexible</a:t>
            </a:r>
          </a:p>
          <a:p>
            <a:pPr algn="l" marL="1381761" indent="-460587" lvl="2">
              <a:lnSpc>
                <a:spcPts val="4480"/>
              </a:lnSpc>
              <a:buFont typeface="Arial"/>
              <a:buChar char="⚬"/>
            </a:pPr>
            <a:r>
              <a:rPr lang="en-US" sz="3200">
                <a:solidFill>
                  <a:srgbClr val="000000"/>
                </a:solidFill>
                <a:latin typeface="Lato"/>
                <a:ea typeface="Lato"/>
                <a:cs typeface="Lato"/>
                <a:sym typeface="Lato"/>
              </a:rPr>
              <a:t>Over plan, but be prepared to cut it short</a:t>
            </a:r>
          </a:p>
          <a:p>
            <a:pPr algn="l" marL="690881" indent="-345440" lvl="1">
              <a:lnSpc>
                <a:spcPts val="4480"/>
              </a:lnSpc>
              <a:buFont typeface="Arial"/>
              <a:buChar char="•"/>
            </a:pPr>
            <a:r>
              <a:rPr lang="en-US" sz="3200">
                <a:solidFill>
                  <a:srgbClr val="000000"/>
                </a:solidFill>
                <a:latin typeface="Lato"/>
                <a:ea typeface="Lato"/>
                <a:cs typeface="Lato"/>
                <a:sym typeface="Lato"/>
              </a:rPr>
              <a:t>Don’t reinvent the wheel</a:t>
            </a:r>
          </a:p>
          <a:p>
            <a:pPr algn="l">
              <a:lnSpc>
                <a:spcPts val="4480"/>
              </a:lnSpc>
              <a:spcBef>
                <a:spcPct val="0"/>
              </a:spcBef>
            </a:pPr>
          </a:p>
          <a:p>
            <a:pPr algn="l">
              <a:lnSpc>
                <a:spcPts val="4480"/>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238756"/>
            <a:ext cx="668940" cy="10764512"/>
          </a:xfrm>
          <a:prstGeom prst="rect">
            <a:avLst/>
          </a:prstGeom>
          <a:solidFill>
            <a:srgbClr val="4AAF48"/>
          </a:solidFill>
        </p:spPr>
      </p:sp>
      <p:sp>
        <p:nvSpPr>
          <p:cNvPr name="Freeform 3" id="3"/>
          <p:cNvSpPr/>
          <p:nvPr/>
        </p:nvSpPr>
        <p:spPr>
          <a:xfrm flipH="false" flipV="false" rot="0">
            <a:off x="1128956" y="2746802"/>
            <a:ext cx="11301259" cy="2168481"/>
          </a:xfrm>
          <a:custGeom>
            <a:avLst/>
            <a:gdLst/>
            <a:ahLst/>
            <a:cxnLst/>
            <a:rect r="r" b="b" t="t" l="l"/>
            <a:pathLst>
              <a:path h="2168481" w="11301259">
                <a:moveTo>
                  <a:pt x="0" y="0"/>
                </a:moveTo>
                <a:lnTo>
                  <a:pt x="11301259" y="0"/>
                </a:lnTo>
                <a:lnTo>
                  <a:pt x="11301259" y="2168481"/>
                </a:lnTo>
                <a:lnTo>
                  <a:pt x="0" y="2168481"/>
                </a:lnTo>
                <a:lnTo>
                  <a:pt x="0" y="0"/>
                </a:lnTo>
                <a:close/>
              </a:path>
            </a:pathLst>
          </a:custGeom>
          <a:blipFill>
            <a:blip r:embed="rId2"/>
            <a:stretch>
              <a:fillRect l="0" t="-85490" r="0" b="-88118"/>
            </a:stretch>
          </a:blipFill>
        </p:spPr>
      </p:sp>
      <p:sp>
        <p:nvSpPr>
          <p:cNvPr name="Freeform 4" id="4"/>
          <p:cNvSpPr/>
          <p:nvPr/>
        </p:nvSpPr>
        <p:spPr>
          <a:xfrm flipH="false" flipV="false" rot="0">
            <a:off x="1028700" y="6085257"/>
            <a:ext cx="6049260" cy="2249725"/>
          </a:xfrm>
          <a:custGeom>
            <a:avLst/>
            <a:gdLst/>
            <a:ahLst/>
            <a:cxnLst/>
            <a:rect r="r" b="b" t="t" l="l"/>
            <a:pathLst>
              <a:path h="2249725" w="6049260">
                <a:moveTo>
                  <a:pt x="0" y="0"/>
                </a:moveTo>
                <a:lnTo>
                  <a:pt x="6049260" y="0"/>
                </a:lnTo>
                <a:lnTo>
                  <a:pt x="6049260" y="2249724"/>
                </a:lnTo>
                <a:lnTo>
                  <a:pt x="0" y="2249724"/>
                </a:lnTo>
                <a:lnTo>
                  <a:pt x="0" y="0"/>
                </a:lnTo>
                <a:close/>
              </a:path>
            </a:pathLst>
          </a:custGeom>
          <a:blipFill>
            <a:blip r:embed="rId3"/>
            <a:stretch>
              <a:fillRect l="0" t="0" r="0" b="0"/>
            </a:stretch>
          </a:blipFill>
        </p:spPr>
      </p:sp>
      <p:sp>
        <p:nvSpPr>
          <p:cNvPr name="Freeform 5" id="5"/>
          <p:cNvSpPr/>
          <p:nvPr/>
        </p:nvSpPr>
        <p:spPr>
          <a:xfrm flipH="false" flipV="false" rot="0">
            <a:off x="13730201" y="2111820"/>
            <a:ext cx="3529099" cy="4566277"/>
          </a:xfrm>
          <a:custGeom>
            <a:avLst/>
            <a:gdLst/>
            <a:ahLst/>
            <a:cxnLst/>
            <a:rect r="r" b="b" t="t" l="l"/>
            <a:pathLst>
              <a:path h="4566277" w="3529099">
                <a:moveTo>
                  <a:pt x="0" y="0"/>
                </a:moveTo>
                <a:lnTo>
                  <a:pt x="3529099" y="0"/>
                </a:lnTo>
                <a:lnTo>
                  <a:pt x="3529099" y="4566277"/>
                </a:lnTo>
                <a:lnTo>
                  <a:pt x="0" y="4566277"/>
                </a:lnTo>
                <a:lnTo>
                  <a:pt x="0" y="0"/>
                </a:lnTo>
                <a:close/>
              </a:path>
            </a:pathLst>
          </a:custGeom>
          <a:blipFill>
            <a:blip r:embed="rId4"/>
            <a:stretch>
              <a:fillRect l="0" t="0" r="0" b="0"/>
            </a:stretch>
          </a:blipFill>
        </p:spPr>
      </p:sp>
      <p:sp>
        <p:nvSpPr>
          <p:cNvPr name="Freeform 6" id="6"/>
          <p:cNvSpPr/>
          <p:nvPr/>
        </p:nvSpPr>
        <p:spPr>
          <a:xfrm flipH="false" flipV="false" rot="0">
            <a:off x="9917914" y="4559499"/>
            <a:ext cx="3506634" cy="5727501"/>
          </a:xfrm>
          <a:custGeom>
            <a:avLst/>
            <a:gdLst/>
            <a:ahLst/>
            <a:cxnLst/>
            <a:rect r="r" b="b" t="t" l="l"/>
            <a:pathLst>
              <a:path h="5727501" w="3506634">
                <a:moveTo>
                  <a:pt x="0" y="0"/>
                </a:moveTo>
                <a:lnTo>
                  <a:pt x="3506634" y="0"/>
                </a:lnTo>
                <a:lnTo>
                  <a:pt x="3506634" y="5727501"/>
                </a:lnTo>
                <a:lnTo>
                  <a:pt x="0" y="5727501"/>
                </a:lnTo>
                <a:lnTo>
                  <a:pt x="0" y="0"/>
                </a:lnTo>
                <a:close/>
              </a:path>
            </a:pathLst>
          </a:custGeom>
          <a:blipFill>
            <a:blip r:embed="rId5"/>
            <a:stretch>
              <a:fillRect l="0" t="0" r="0" b="0"/>
            </a:stretch>
          </a:blipFill>
        </p:spPr>
      </p:sp>
      <p:sp>
        <p:nvSpPr>
          <p:cNvPr name="TextBox 7" id="7"/>
          <p:cNvSpPr txBox="true"/>
          <p:nvPr/>
        </p:nvSpPr>
        <p:spPr>
          <a:xfrm rot="0">
            <a:off x="1028700" y="702120"/>
            <a:ext cx="7836184" cy="1409700"/>
          </a:xfrm>
          <a:prstGeom prst="rect">
            <a:avLst/>
          </a:prstGeom>
        </p:spPr>
        <p:txBody>
          <a:bodyPr anchor="t" rtlCol="false" tIns="0" lIns="0" bIns="0" rIns="0">
            <a:spAutoFit/>
          </a:bodyPr>
          <a:lstStyle/>
          <a:p>
            <a:pPr algn="l">
              <a:lnSpc>
                <a:spcPts val="9600"/>
              </a:lnSpc>
            </a:pPr>
            <a:r>
              <a:rPr lang="en-US" sz="8000" b="true">
                <a:solidFill>
                  <a:srgbClr val="000000"/>
                </a:solidFill>
                <a:latin typeface="Gothic A1 Heavy"/>
                <a:ea typeface="Gothic A1 Heavy"/>
                <a:cs typeface="Gothic A1 Heavy"/>
                <a:sym typeface="Gothic A1 Heavy"/>
              </a:rPr>
              <a:t>Resource Page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444" r="0" b="-37444"/>
            </a:stretch>
          </a:blipFill>
        </p:spPr>
      </p:sp>
      <p:grpSp>
        <p:nvGrpSpPr>
          <p:cNvPr name="Group 3" id="3"/>
          <p:cNvGrpSpPr/>
          <p:nvPr/>
        </p:nvGrpSpPr>
        <p:grpSpPr>
          <a:xfrm rot="0">
            <a:off x="0" y="0"/>
            <a:ext cx="18288000" cy="212360"/>
            <a:chOff x="0" y="0"/>
            <a:chExt cx="4816593" cy="55930"/>
          </a:xfrm>
        </p:grpSpPr>
        <p:sp>
          <p:nvSpPr>
            <p:cNvPr name="Freeform 4" id="4"/>
            <p:cNvSpPr/>
            <p:nvPr/>
          </p:nvSpPr>
          <p:spPr>
            <a:xfrm flipH="false" flipV="false" rot="0">
              <a:off x="0" y="0"/>
              <a:ext cx="4816592" cy="55930"/>
            </a:xfrm>
            <a:custGeom>
              <a:avLst/>
              <a:gdLst/>
              <a:ahLst/>
              <a:cxnLst/>
              <a:rect r="r" b="b" t="t" l="l"/>
              <a:pathLst>
                <a:path h="55930" w="4816592">
                  <a:moveTo>
                    <a:pt x="0" y="0"/>
                  </a:moveTo>
                  <a:lnTo>
                    <a:pt x="4816592" y="0"/>
                  </a:lnTo>
                  <a:lnTo>
                    <a:pt x="4816592" y="55930"/>
                  </a:lnTo>
                  <a:lnTo>
                    <a:pt x="0" y="55930"/>
                  </a:lnTo>
                  <a:close/>
                </a:path>
              </a:pathLst>
            </a:custGeom>
            <a:solidFill>
              <a:srgbClr val="4AAF48"/>
            </a:solidFill>
          </p:spPr>
        </p:sp>
        <p:sp>
          <p:nvSpPr>
            <p:cNvPr name="TextBox 5" id="5"/>
            <p:cNvSpPr txBox="true"/>
            <p:nvPr/>
          </p:nvSpPr>
          <p:spPr>
            <a:xfrm>
              <a:off x="0" y="-38100"/>
              <a:ext cx="4816593" cy="9403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10074640"/>
            <a:ext cx="18288000" cy="212360"/>
            <a:chOff x="0" y="0"/>
            <a:chExt cx="4816593" cy="55930"/>
          </a:xfrm>
        </p:grpSpPr>
        <p:sp>
          <p:nvSpPr>
            <p:cNvPr name="Freeform 7" id="7"/>
            <p:cNvSpPr/>
            <p:nvPr/>
          </p:nvSpPr>
          <p:spPr>
            <a:xfrm flipH="false" flipV="false" rot="0">
              <a:off x="0" y="0"/>
              <a:ext cx="4816592" cy="55930"/>
            </a:xfrm>
            <a:custGeom>
              <a:avLst/>
              <a:gdLst/>
              <a:ahLst/>
              <a:cxnLst/>
              <a:rect r="r" b="b" t="t" l="l"/>
              <a:pathLst>
                <a:path h="55930" w="4816592">
                  <a:moveTo>
                    <a:pt x="0" y="0"/>
                  </a:moveTo>
                  <a:lnTo>
                    <a:pt x="4816592" y="0"/>
                  </a:lnTo>
                  <a:lnTo>
                    <a:pt x="4816592" y="55930"/>
                  </a:lnTo>
                  <a:lnTo>
                    <a:pt x="0" y="55930"/>
                  </a:lnTo>
                  <a:close/>
                </a:path>
              </a:pathLst>
            </a:custGeom>
            <a:solidFill>
              <a:srgbClr val="43A46F"/>
            </a:solidFill>
          </p:spPr>
        </p:sp>
        <p:sp>
          <p:nvSpPr>
            <p:cNvPr name="TextBox 8" id="8"/>
            <p:cNvSpPr txBox="true"/>
            <p:nvPr/>
          </p:nvSpPr>
          <p:spPr>
            <a:xfrm>
              <a:off x="0" y="-38100"/>
              <a:ext cx="4816593" cy="9403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931871" y="6364652"/>
            <a:ext cx="9632162" cy="8277640"/>
            <a:chOff x="0" y="0"/>
            <a:chExt cx="812800" cy="698500"/>
          </a:xfrm>
        </p:grpSpPr>
        <p:sp>
          <p:nvSpPr>
            <p:cNvPr name="Freeform 10" id="10"/>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43A46F"/>
            </a:solidFill>
          </p:spPr>
        </p:sp>
        <p:sp>
          <p:nvSpPr>
            <p:cNvPr name="TextBox 11" id="11"/>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4947030" y="6272169"/>
            <a:ext cx="6408731" cy="5507503"/>
            <a:chOff x="0" y="0"/>
            <a:chExt cx="812800" cy="698500"/>
          </a:xfrm>
        </p:grpSpPr>
        <p:sp>
          <p:nvSpPr>
            <p:cNvPr name="Freeform 13" id="13"/>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104775" cap="sq">
              <a:solidFill>
                <a:srgbClr val="135044"/>
              </a:solidFill>
              <a:prstDash val="solid"/>
              <a:miter/>
            </a:ln>
          </p:spPr>
        </p:sp>
        <p:sp>
          <p:nvSpPr>
            <p:cNvPr name="TextBox 14" id="14"/>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13524995" y="-728635"/>
            <a:ext cx="8304759" cy="7136902"/>
            <a:chOff x="0" y="0"/>
            <a:chExt cx="812800" cy="698500"/>
          </a:xfrm>
        </p:grpSpPr>
        <p:sp>
          <p:nvSpPr>
            <p:cNvPr name="Freeform 16" id="16"/>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135044"/>
            </a:solidFill>
          </p:spPr>
        </p:sp>
        <p:sp>
          <p:nvSpPr>
            <p:cNvPr name="TextBox 17" id="17"/>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18" id="18"/>
          <p:cNvGrpSpPr/>
          <p:nvPr/>
        </p:nvGrpSpPr>
        <p:grpSpPr>
          <a:xfrm rot="0">
            <a:off x="11883269" y="2839816"/>
            <a:ext cx="6590430" cy="5663651"/>
            <a:chOff x="0" y="0"/>
            <a:chExt cx="812800" cy="698500"/>
          </a:xfrm>
        </p:grpSpPr>
        <p:sp>
          <p:nvSpPr>
            <p:cNvPr name="Freeform 19" id="19"/>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135044"/>
            </a:solidFill>
          </p:spPr>
        </p:sp>
        <p:sp>
          <p:nvSpPr>
            <p:cNvPr name="TextBox 20" id="20"/>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21" id="21"/>
          <p:cNvGrpSpPr/>
          <p:nvPr/>
        </p:nvGrpSpPr>
        <p:grpSpPr>
          <a:xfrm rot="0">
            <a:off x="12205573" y="3116796"/>
            <a:ext cx="5945822" cy="5109691"/>
            <a:chOff x="0" y="0"/>
            <a:chExt cx="812800" cy="698500"/>
          </a:xfrm>
        </p:grpSpPr>
        <p:sp>
          <p:nvSpPr>
            <p:cNvPr name="Freeform 22" id="22"/>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name="TextBox 23" id="23"/>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24" id="24"/>
          <p:cNvGrpSpPr/>
          <p:nvPr/>
        </p:nvGrpSpPr>
        <p:grpSpPr>
          <a:xfrm rot="0">
            <a:off x="12390724" y="3257441"/>
            <a:ext cx="5575521" cy="4828401"/>
            <a:chOff x="0" y="0"/>
            <a:chExt cx="6350000" cy="5499100"/>
          </a:xfrm>
        </p:grpSpPr>
        <p:sp>
          <p:nvSpPr>
            <p:cNvPr name="Freeform 25" id="25"/>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3"/>
              <a:stretch>
                <a:fillRect l="-9814" t="-27075" r="0" b="-42205"/>
              </a:stretch>
            </a:blipFill>
          </p:spPr>
        </p:sp>
      </p:grpSp>
      <p:grpSp>
        <p:nvGrpSpPr>
          <p:cNvPr name="Group 26" id="26"/>
          <p:cNvGrpSpPr/>
          <p:nvPr/>
        </p:nvGrpSpPr>
        <p:grpSpPr>
          <a:xfrm rot="0">
            <a:off x="15784429" y="-1756112"/>
            <a:ext cx="6408731" cy="5507503"/>
            <a:chOff x="0" y="0"/>
            <a:chExt cx="812800" cy="698500"/>
          </a:xfrm>
        </p:grpSpPr>
        <p:sp>
          <p:nvSpPr>
            <p:cNvPr name="Freeform 27" id="27"/>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104775" cap="sq">
              <a:solidFill>
                <a:srgbClr val="43A46F"/>
              </a:solidFill>
              <a:prstDash val="solid"/>
              <a:miter/>
            </a:ln>
          </p:spPr>
        </p:sp>
        <p:sp>
          <p:nvSpPr>
            <p:cNvPr name="TextBox 28" id="28"/>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sp>
        <p:nvSpPr>
          <p:cNvPr name="TextBox 29" id="29"/>
          <p:cNvSpPr txBox="true"/>
          <p:nvPr/>
        </p:nvSpPr>
        <p:spPr>
          <a:xfrm rot="0">
            <a:off x="1028700" y="1517934"/>
            <a:ext cx="11546886" cy="1166241"/>
          </a:xfrm>
          <a:prstGeom prst="rect">
            <a:avLst/>
          </a:prstGeom>
        </p:spPr>
        <p:txBody>
          <a:bodyPr anchor="t" rtlCol="false" tIns="0" lIns="0" bIns="0" rIns="0">
            <a:spAutoFit/>
          </a:bodyPr>
          <a:lstStyle/>
          <a:p>
            <a:pPr algn="l" marL="0" indent="0" lvl="0">
              <a:lnSpc>
                <a:spcPts val="7632"/>
              </a:lnSpc>
              <a:spcBef>
                <a:spcPct val="0"/>
              </a:spcBef>
            </a:pPr>
            <a:r>
              <a:rPr lang="en-US" b="true" sz="7200">
                <a:solidFill>
                  <a:srgbClr val="135044"/>
                </a:solidFill>
                <a:latin typeface="Gothic A1 Ultra-Bold"/>
                <a:ea typeface="Gothic A1 Ultra-Bold"/>
                <a:cs typeface="Gothic A1 Ultra-Bold"/>
                <a:sym typeface="Gothic A1 Ultra-Bold"/>
              </a:rPr>
              <a:t>Our Contact Information</a:t>
            </a:r>
          </a:p>
        </p:txBody>
      </p:sp>
      <p:sp>
        <p:nvSpPr>
          <p:cNvPr name="TextBox 30" id="30"/>
          <p:cNvSpPr txBox="true"/>
          <p:nvPr/>
        </p:nvSpPr>
        <p:spPr>
          <a:xfrm rot="0">
            <a:off x="1082746" y="5763767"/>
            <a:ext cx="8862946" cy="699135"/>
          </a:xfrm>
          <a:prstGeom prst="rect">
            <a:avLst/>
          </a:prstGeom>
        </p:spPr>
        <p:txBody>
          <a:bodyPr anchor="t" rtlCol="false" tIns="0" lIns="0" bIns="0" rIns="0">
            <a:spAutoFit/>
          </a:bodyPr>
          <a:lstStyle/>
          <a:p>
            <a:pPr algn="just">
              <a:lnSpc>
                <a:spcPts val="5040"/>
              </a:lnSpc>
            </a:pPr>
            <a:r>
              <a:rPr lang="en-US" sz="3600" b="true">
                <a:solidFill>
                  <a:srgbClr val="135044"/>
                </a:solidFill>
                <a:latin typeface="Gothic A1 Bold"/>
                <a:ea typeface="Gothic A1 Bold"/>
                <a:cs typeface="Gothic A1 Bold"/>
                <a:sym typeface="Gothic A1 Bold"/>
              </a:rPr>
              <a:t>Sensa Wolcott - Watershed Coordinator </a:t>
            </a:r>
          </a:p>
        </p:txBody>
      </p:sp>
      <p:sp>
        <p:nvSpPr>
          <p:cNvPr name="TextBox 31" id="31"/>
          <p:cNvSpPr txBox="true"/>
          <p:nvPr/>
        </p:nvSpPr>
        <p:spPr>
          <a:xfrm rot="0">
            <a:off x="1831133" y="3621242"/>
            <a:ext cx="5243196" cy="547370"/>
          </a:xfrm>
          <a:prstGeom prst="rect">
            <a:avLst/>
          </a:prstGeom>
        </p:spPr>
        <p:txBody>
          <a:bodyPr anchor="t" rtlCol="false" tIns="0" lIns="0" bIns="0" rIns="0">
            <a:spAutoFit/>
          </a:bodyPr>
          <a:lstStyle/>
          <a:p>
            <a:pPr algn="just">
              <a:lnSpc>
                <a:spcPts val="4480"/>
              </a:lnSpc>
            </a:pPr>
            <a:r>
              <a:rPr lang="en-US" sz="3200">
                <a:solidFill>
                  <a:srgbClr val="000000"/>
                </a:solidFill>
                <a:latin typeface="Lato"/>
                <a:ea typeface="Lato"/>
                <a:cs typeface="Lato"/>
                <a:sym typeface="Lato"/>
              </a:rPr>
              <a:t>taylor@mancoscd.org</a:t>
            </a:r>
          </a:p>
        </p:txBody>
      </p:sp>
      <p:sp>
        <p:nvSpPr>
          <p:cNvPr name="TextBox 32" id="32"/>
          <p:cNvSpPr txBox="true"/>
          <p:nvPr/>
        </p:nvSpPr>
        <p:spPr>
          <a:xfrm rot="0">
            <a:off x="870559" y="3105041"/>
            <a:ext cx="11520165" cy="699135"/>
          </a:xfrm>
          <a:prstGeom prst="rect">
            <a:avLst/>
          </a:prstGeom>
        </p:spPr>
        <p:txBody>
          <a:bodyPr anchor="t" rtlCol="false" tIns="0" lIns="0" bIns="0" rIns="0">
            <a:spAutoFit/>
          </a:bodyPr>
          <a:lstStyle/>
          <a:p>
            <a:pPr algn="just">
              <a:lnSpc>
                <a:spcPts val="5040"/>
              </a:lnSpc>
            </a:pPr>
            <a:r>
              <a:rPr lang="en-US" sz="3600" b="true">
                <a:solidFill>
                  <a:srgbClr val="135044"/>
                </a:solidFill>
                <a:latin typeface="Gothic A1 Bold"/>
                <a:ea typeface="Gothic A1 Bold"/>
                <a:cs typeface="Gothic A1 Bold"/>
                <a:sym typeface="Gothic A1 Bold"/>
              </a:rPr>
              <a:t>Taylor Schultz - Education &amp; Outreach Coordinator </a:t>
            </a:r>
          </a:p>
        </p:txBody>
      </p:sp>
      <p:sp>
        <p:nvSpPr>
          <p:cNvPr name="TextBox 33" id="33"/>
          <p:cNvSpPr txBox="true"/>
          <p:nvPr/>
        </p:nvSpPr>
        <p:spPr>
          <a:xfrm rot="0">
            <a:off x="1831133" y="6341592"/>
            <a:ext cx="6415957" cy="1109345"/>
          </a:xfrm>
          <a:prstGeom prst="rect">
            <a:avLst/>
          </a:prstGeom>
        </p:spPr>
        <p:txBody>
          <a:bodyPr anchor="t" rtlCol="false" tIns="0" lIns="0" bIns="0" rIns="0">
            <a:spAutoFit/>
          </a:bodyPr>
          <a:lstStyle/>
          <a:p>
            <a:pPr algn="just">
              <a:lnSpc>
                <a:spcPts val="4480"/>
              </a:lnSpc>
            </a:pPr>
            <a:r>
              <a:rPr lang="en-US" sz="3200" spc="-64">
                <a:solidFill>
                  <a:srgbClr val="000000"/>
                </a:solidFill>
                <a:latin typeface="Lato"/>
                <a:ea typeface="Lato"/>
                <a:cs typeface="Lato"/>
                <a:sym typeface="Lato"/>
              </a:rPr>
              <a:t>sensa@mancoscd.org</a:t>
            </a:r>
          </a:p>
          <a:p>
            <a:pPr algn="just">
              <a:lnSpc>
                <a:spcPts val="4480"/>
              </a:lnSpc>
            </a:pPr>
            <a:r>
              <a:rPr lang="en-US" sz="3200" spc="-64">
                <a:solidFill>
                  <a:srgbClr val="000000"/>
                </a:solidFill>
                <a:latin typeface="Lato"/>
                <a:ea typeface="Lato"/>
                <a:cs typeface="Lato"/>
                <a:sym typeface="Lato"/>
              </a:rPr>
              <a:t>970-394-5292</a:t>
            </a:r>
          </a:p>
        </p:txBody>
      </p:sp>
      <p:sp>
        <p:nvSpPr>
          <p:cNvPr name="TextBox 34" id="34"/>
          <p:cNvSpPr txBox="true"/>
          <p:nvPr/>
        </p:nvSpPr>
        <p:spPr>
          <a:xfrm rot="0">
            <a:off x="1831133" y="4150942"/>
            <a:ext cx="5243196" cy="547370"/>
          </a:xfrm>
          <a:prstGeom prst="rect">
            <a:avLst/>
          </a:prstGeom>
        </p:spPr>
        <p:txBody>
          <a:bodyPr anchor="t" rtlCol="false" tIns="0" lIns="0" bIns="0" rIns="0">
            <a:spAutoFit/>
          </a:bodyPr>
          <a:lstStyle/>
          <a:p>
            <a:pPr algn="just">
              <a:lnSpc>
                <a:spcPts val="4480"/>
              </a:lnSpc>
            </a:pPr>
            <a:r>
              <a:rPr lang="en-US" sz="3200" spc="-64">
                <a:solidFill>
                  <a:srgbClr val="000000"/>
                </a:solidFill>
                <a:latin typeface="Lato"/>
                <a:ea typeface="Lato"/>
                <a:cs typeface="Lato"/>
                <a:sym typeface="Lato"/>
              </a:rPr>
              <a:t>970-739-3137</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373897" y="8100271"/>
            <a:ext cx="2914103" cy="2384266"/>
          </a:xfrm>
          <a:custGeom>
            <a:avLst/>
            <a:gdLst/>
            <a:ahLst/>
            <a:cxnLst/>
            <a:rect r="r" b="b" t="t" l="l"/>
            <a:pathLst>
              <a:path h="2384266" w="2914103">
                <a:moveTo>
                  <a:pt x="0" y="0"/>
                </a:moveTo>
                <a:lnTo>
                  <a:pt x="2914103" y="0"/>
                </a:lnTo>
                <a:lnTo>
                  <a:pt x="2914103" y="2384267"/>
                </a:lnTo>
                <a:lnTo>
                  <a:pt x="0" y="23842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3566706"/>
            <a:ext cx="12903150" cy="2839264"/>
          </a:xfrm>
          <a:prstGeom prst="rect">
            <a:avLst/>
          </a:prstGeom>
        </p:spPr>
        <p:txBody>
          <a:bodyPr anchor="t" rtlCol="false" tIns="0" lIns="0" bIns="0" rIns="0">
            <a:spAutoFit/>
          </a:bodyPr>
          <a:lstStyle/>
          <a:p>
            <a:pPr algn="l">
              <a:lnSpc>
                <a:spcPts val="23216"/>
              </a:lnSpc>
            </a:pPr>
            <a:r>
              <a:rPr lang="en-US" sz="16583" b="true">
                <a:solidFill>
                  <a:srgbClr val="07592B"/>
                </a:solidFill>
                <a:latin typeface="Flatory Sans Bold"/>
                <a:ea typeface="Flatory Sans Bold"/>
                <a:cs typeface="Flatory Sans Bold"/>
                <a:sym typeface="Flatory Sans Bold"/>
              </a:rPr>
              <a:t>THANK YOU!</a:t>
            </a:r>
          </a:p>
        </p:txBody>
      </p:sp>
      <p:sp>
        <p:nvSpPr>
          <p:cNvPr name="Freeform 4" id="4"/>
          <p:cNvSpPr/>
          <p:nvPr/>
        </p:nvSpPr>
        <p:spPr>
          <a:xfrm flipH="false" flipV="false" rot="0">
            <a:off x="15016786" y="7270690"/>
            <a:ext cx="1374161" cy="1124314"/>
          </a:xfrm>
          <a:custGeom>
            <a:avLst/>
            <a:gdLst/>
            <a:ahLst/>
            <a:cxnLst/>
            <a:rect r="r" b="b" t="t" l="l"/>
            <a:pathLst>
              <a:path h="1124314" w="1374161">
                <a:moveTo>
                  <a:pt x="0" y="0"/>
                </a:moveTo>
                <a:lnTo>
                  <a:pt x="1374162" y="0"/>
                </a:lnTo>
                <a:lnTo>
                  <a:pt x="1374162" y="1124314"/>
                </a:lnTo>
                <a:lnTo>
                  <a:pt x="0" y="11243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6390948" y="6754502"/>
            <a:ext cx="1046481" cy="856212"/>
          </a:xfrm>
          <a:custGeom>
            <a:avLst/>
            <a:gdLst/>
            <a:ahLst/>
            <a:cxnLst/>
            <a:rect r="r" b="b" t="t" l="l"/>
            <a:pathLst>
              <a:path h="856212" w="1046481">
                <a:moveTo>
                  <a:pt x="0" y="0"/>
                </a:moveTo>
                <a:lnTo>
                  <a:pt x="1046481" y="0"/>
                </a:lnTo>
                <a:lnTo>
                  <a:pt x="1046481" y="856211"/>
                </a:lnTo>
                <a:lnTo>
                  <a:pt x="0" y="8562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802437" cy="10287000"/>
            <a:chOff x="0" y="0"/>
            <a:chExt cx="14403249" cy="13716000"/>
          </a:xfrm>
        </p:grpSpPr>
        <p:pic>
          <p:nvPicPr>
            <p:cNvPr name="Picture 3" id="3"/>
            <p:cNvPicPr>
              <a:picLocks noChangeAspect="true"/>
            </p:cNvPicPr>
            <p:nvPr/>
          </p:nvPicPr>
          <p:blipFill>
            <a:blip r:embed="rId2"/>
            <a:srcRect l="11363" t="0" r="9973" b="0"/>
            <a:stretch>
              <a:fillRect/>
            </a:stretch>
          </p:blipFill>
          <p:spPr>
            <a:xfrm flipH="false" flipV="false">
              <a:off x="0" y="0"/>
              <a:ext cx="14403249" cy="13716000"/>
            </a:xfrm>
            <a:prstGeom prst="rect">
              <a:avLst/>
            </a:prstGeom>
          </p:spPr>
        </p:pic>
      </p:grpSp>
      <p:sp>
        <p:nvSpPr>
          <p:cNvPr name="AutoShape 4" id="4"/>
          <p:cNvSpPr/>
          <p:nvPr/>
        </p:nvSpPr>
        <p:spPr>
          <a:xfrm rot="0">
            <a:off x="0" y="9611747"/>
            <a:ext cx="18288000" cy="675253"/>
          </a:xfrm>
          <a:prstGeom prst="rect">
            <a:avLst/>
          </a:prstGeom>
          <a:solidFill>
            <a:srgbClr val="4AAF48"/>
          </a:solidFill>
        </p:spPr>
      </p:sp>
      <p:sp>
        <p:nvSpPr>
          <p:cNvPr name="AutoShape 5" id="5"/>
          <p:cNvSpPr/>
          <p:nvPr/>
        </p:nvSpPr>
        <p:spPr>
          <a:xfrm rot="-10800000">
            <a:off x="0" y="9239250"/>
            <a:ext cx="18288000" cy="0"/>
          </a:xfrm>
          <a:prstGeom prst="line">
            <a:avLst/>
          </a:prstGeom>
          <a:ln cap="flat" w="19050">
            <a:solidFill>
              <a:srgbClr val="4AAF48"/>
            </a:solidFill>
            <a:prstDash val="solid"/>
            <a:headEnd type="none" len="sm" w="sm"/>
            <a:tailEnd type="none" len="sm" w="sm"/>
          </a:ln>
        </p:spPr>
      </p:sp>
      <p:grpSp>
        <p:nvGrpSpPr>
          <p:cNvPr name="Group 6" id="6"/>
          <p:cNvGrpSpPr/>
          <p:nvPr/>
        </p:nvGrpSpPr>
        <p:grpSpPr>
          <a:xfrm rot="0">
            <a:off x="12193616" y="7957324"/>
            <a:ext cx="5065684" cy="1291451"/>
            <a:chOff x="0" y="0"/>
            <a:chExt cx="1035847" cy="264080"/>
          </a:xfrm>
        </p:grpSpPr>
        <p:sp>
          <p:nvSpPr>
            <p:cNvPr name="Freeform 7" id="7"/>
            <p:cNvSpPr/>
            <p:nvPr/>
          </p:nvSpPr>
          <p:spPr>
            <a:xfrm flipH="false" flipV="false" rot="0">
              <a:off x="0" y="0"/>
              <a:ext cx="1035847" cy="264080"/>
            </a:xfrm>
            <a:custGeom>
              <a:avLst/>
              <a:gdLst/>
              <a:ahLst/>
              <a:cxnLst/>
              <a:rect r="r" b="b" t="t" l="l"/>
              <a:pathLst>
                <a:path h="264080" w="1035847">
                  <a:moveTo>
                    <a:pt x="30566" y="0"/>
                  </a:moveTo>
                  <a:lnTo>
                    <a:pt x="1005281" y="0"/>
                  </a:lnTo>
                  <a:cubicBezTo>
                    <a:pt x="1013388" y="0"/>
                    <a:pt x="1021162" y="3220"/>
                    <a:pt x="1026894" y="8953"/>
                  </a:cubicBezTo>
                  <a:cubicBezTo>
                    <a:pt x="1032627" y="14685"/>
                    <a:pt x="1035847" y="22459"/>
                    <a:pt x="1035847" y="30566"/>
                  </a:cubicBezTo>
                  <a:lnTo>
                    <a:pt x="1035847" y="233514"/>
                  </a:lnTo>
                  <a:cubicBezTo>
                    <a:pt x="1035847" y="241620"/>
                    <a:pt x="1032627" y="249395"/>
                    <a:pt x="1026894" y="255127"/>
                  </a:cubicBezTo>
                  <a:cubicBezTo>
                    <a:pt x="1021162" y="260860"/>
                    <a:pt x="1013388" y="264080"/>
                    <a:pt x="1005281" y="264080"/>
                  </a:cubicBezTo>
                  <a:lnTo>
                    <a:pt x="30566" y="264080"/>
                  </a:lnTo>
                  <a:cubicBezTo>
                    <a:pt x="22459" y="264080"/>
                    <a:pt x="14685" y="260860"/>
                    <a:pt x="8953" y="255127"/>
                  </a:cubicBezTo>
                  <a:cubicBezTo>
                    <a:pt x="3220" y="249395"/>
                    <a:pt x="0" y="241620"/>
                    <a:pt x="0" y="233514"/>
                  </a:cubicBezTo>
                  <a:lnTo>
                    <a:pt x="0" y="30566"/>
                  </a:lnTo>
                  <a:cubicBezTo>
                    <a:pt x="0" y="22459"/>
                    <a:pt x="3220" y="14685"/>
                    <a:pt x="8953" y="8953"/>
                  </a:cubicBezTo>
                  <a:cubicBezTo>
                    <a:pt x="14685" y="3220"/>
                    <a:pt x="22459" y="0"/>
                    <a:pt x="30566" y="0"/>
                  </a:cubicBezTo>
                  <a:close/>
                </a:path>
              </a:pathLst>
            </a:custGeom>
            <a:solidFill>
              <a:srgbClr val="73C671"/>
            </a:solidFill>
          </p:spPr>
        </p:sp>
        <p:sp>
          <p:nvSpPr>
            <p:cNvPr name="TextBox 8" id="8"/>
            <p:cNvSpPr txBox="true"/>
            <p:nvPr/>
          </p:nvSpPr>
          <p:spPr>
            <a:xfrm>
              <a:off x="0" y="-47625"/>
              <a:ext cx="1035847" cy="311705"/>
            </a:xfrm>
            <a:prstGeom prst="rect">
              <a:avLst/>
            </a:prstGeom>
          </p:spPr>
          <p:txBody>
            <a:bodyPr anchor="ctr" rtlCol="false" tIns="254000" lIns="254000" bIns="254000" rIns="254000"/>
            <a:lstStyle/>
            <a:p>
              <a:pPr algn="ctr">
                <a:lnSpc>
                  <a:spcPts val="3079"/>
                </a:lnSpc>
              </a:pPr>
              <a:r>
                <a:rPr lang="en-US" sz="2199">
                  <a:solidFill>
                    <a:srgbClr val="FFFFFF"/>
                  </a:solidFill>
                  <a:latin typeface="Lato"/>
                  <a:ea typeface="Lato"/>
                  <a:cs typeface="Lato"/>
                  <a:sym typeface="Lato"/>
                </a:rPr>
                <a:t>Sensa Wolcott</a:t>
              </a:r>
            </a:p>
            <a:p>
              <a:pPr algn="ctr">
                <a:lnSpc>
                  <a:spcPts val="3079"/>
                </a:lnSpc>
              </a:pPr>
              <a:r>
                <a:rPr lang="en-US" sz="2199">
                  <a:solidFill>
                    <a:srgbClr val="FFFFFF"/>
                  </a:solidFill>
                  <a:latin typeface="Lato"/>
                  <a:ea typeface="Lato"/>
                  <a:cs typeface="Lato"/>
                  <a:sym typeface="Lato"/>
                </a:rPr>
                <a:t>Watershed Coordinator</a:t>
              </a:r>
            </a:p>
          </p:txBody>
        </p:sp>
      </p:grpSp>
      <p:grpSp>
        <p:nvGrpSpPr>
          <p:cNvPr name="Group 9" id="9"/>
          <p:cNvGrpSpPr/>
          <p:nvPr/>
        </p:nvGrpSpPr>
        <p:grpSpPr>
          <a:xfrm rot="0">
            <a:off x="13068868" y="5128157"/>
            <a:ext cx="3072221" cy="3072209"/>
            <a:chOff x="0" y="0"/>
            <a:chExt cx="6350000" cy="6349975"/>
          </a:xfrm>
        </p:grpSpPr>
        <p:sp>
          <p:nvSpPr>
            <p:cNvPr name="Freeform 10" id="1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0" t="-13020" r="0" b="-20475"/>
              </a:stretch>
            </a:blipFill>
          </p:spPr>
        </p:sp>
      </p:grpSp>
      <p:grpSp>
        <p:nvGrpSpPr>
          <p:cNvPr name="Group 11" id="11"/>
          <p:cNvGrpSpPr/>
          <p:nvPr/>
        </p:nvGrpSpPr>
        <p:grpSpPr>
          <a:xfrm rot="0">
            <a:off x="12193616" y="3205057"/>
            <a:ext cx="5065684" cy="1310536"/>
            <a:chOff x="0" y="0"/>
            <a:chExt cx="1035847" cy="267983"/>
          </a:xfrm>
        </p:grpSpPr>
        <p:sp>
          <p:nvSpPr>
            <p:cNvPr name="Freeform 12" id="12"/>
            <p:cNvSpPr/>
            <p:nvPr/>
          </p:nvSpPr>
          <p:spPr>
            <a:xfrm flipH="false" flipV="false" rot="0">
              <a:off x="0" y="0"/>
              <a:ext cx="1035847" cy="267983"/>
            </a:xfrm>
            <a:custGeom>
              <a:avLst/>
              <a:gdLst/>
              <a:ahLst/>
              <a:cxnLst/>
              <a:rect r="r" b="b" t="t" l="l"/>
              <a:pathLst>
                <a:path h="267983" w="1035847">
                  <a:moveTo>
                    <a:pt x="30566" y="0"/>
                  </a:moveTo>
                  <a:lnTo>
                    <a:pt x="1005281" y="0"/>
                  </a:lnTo>
                  <a:cubicBezTo>
                    <a:pt x="1013388" y="0"/>
                    <a:pt x="1021162" y="3220"/>
                    <a:pt x="1026894" y="8953"/>
                  </a:cubicBezTo>
                  <a:cubicBezTo>
                    <a:pt x="1032627" y="14685"/>
                    <a:pt x="1035847" y="22459"/>
                    <a:pt x="1035847" y="30566"/>
                  </a:cubicBezTo>
                  <a:lnTo>
                    <a:pt x="1035847" y="237416"/>
                  </a:lnTo>
                  <a:cubicBezTo>
                    <a:pt x="1035847" y="254298"/>
                    <a:pt x="1022162" y="267983"/>
                    <a:pt x="1005281" y="267983"/>
                  </a:cubicBezTo>
                  <a:lnTo>
                    <a:pt x="30566" y="267983"/>
                  </a:lnTo>
                  <a:cubicBezTo>
                    <a:pt x="22459" y="267983"/>
                    <a:pt x="14685" y="264762"/>
                    <a:pt x="8953" y="259030"/>
                  </a:cubicBezTo>
                  <a:cubicBezTo>
                    <a:pt x="3220" y="253298"/>
                    <a:pt x="0" y="245523"/>
                    <a:pt x="0" y="237416"/>
                  </a:cubicBezTo>
                  <a:lnTo>
                    <a:pt x="0" y="30566"/>
                  </a:lnTo>
                  <a:cubicBezTo>
                    <a:pt x="0" y="22459"/>
                    <a:pt x="3220" y="14685"/>
                    <a:pt x="8953" y="8953"/>
                  </a:cubicBezTo>
                  <a:cubicBezTo>
                    <a:pt x="14685" y="3220"/>
                    <a:pt x="22459" y="0"/>
                    <a:pt x="30566" y="0"/>
                  </a:cubicBezTo>
                  <a:close/>
                </a:path>
              </a:pathLst>
            </a:custGeom>
            <a:solidFill>
              <a:srgbClr val="73C671"/>
            </a:solidFill>
          </p:spPr>
        </p:sp>
        <p:sp>
          <p:nvSpPr>
            <p:cNvPr name="TextBox 13" id="13"/>
            <p:cNvSpPr txBox="true"/>
            <p:nvPr/>
          </p:nvSpPr>
          <p:spPr>
            <a:xfrm>
              <a:off x="0" y="-47625"/>
              <a:ext cx="1035847" cy="315608"/>
            </a:xfrm>
            <a:prstGeom prst="rect">
              <a:avLst/>
            </a:prstGeom>
          </p:spPr>
          <p:txBody>
            <a:bodyPr anchor="ctr" rtlCol="false" tIns="254000" lIns="254000" bIns="254000" rIns="254000"/>
            <a:lstStyle/>
            <a:p>
              <a:pPr algn="ctr">
                <a:lnSpc>
                  <a:spcPts val="3079"/>
                </a:lnSpc>
              </a:pPr>
              <a:r>
                <a:rPr lang="en-US" sz="2199">
                  <a:solidFill>
                    <a:srgbClr val="FFFFFF"/>
                  </a:solidFill>
                  <a:latin typeface="Lato"/>
                  <a:ea typeface="Lato"/>
                  <a:cs typeface="Lato"/>
                  <a:sym typeface="Lato"/>
                </a:rPr>
                <a:t>Taylor Schultz</a:t>
              </a:r>
            </a:p>
            <a:p>
              <a:pPr algn="ctr">
                <a:lnSpc>
                  <a:spcPts val="3079"/>
                </a:lnSpc>
              </a:pPr>
              <a:r>
                <a:rPr lang="en-US" sz="2199">
                  <a:solidFill>
                    <a:srgbClr val="FFFFFF"/>
                  </a:solidFill>
                  <a:latin typeface="Lato"/>
                  <a:ea typeface="Lato"/>
                  <a:cs typeface="Lato"/>
                  <a:sym typeface="Lato"/>
                </a:rPr>
                <a:t>Education &amp; Outreach Coordinator</a:t>
              </a:r>
            </a:p>
          </p:txBody>
        </p:sp>
      </p:grpSp>
      <p:grpSp>
        <p:nvGrpSpPr>
          <p:cNvPr name="Group 14" id="14"/>
          <p:cNvGrpSpPr/>
          <p:nvPr/>
        </p:nvGrpSpPr>
        <p:grpSpPr>
          <a:xfrm rot="0">
            <a:off x="13190347" y="473700"/>
            <a:ext cx="3072221" cy="3072209"/>
            <a:chOff x="0" y="0"/>
            <a:chExt cx="6350000" cy="6349975"/>
          </a:xfrm>
        </p:grpSpPr>
        <p:sp>
          <p:nvSpPr>
            <p:cNvPr name="Freeform 15" id="1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93379" t="-73697" r="-158453" b="-165178"/>
              </a:stretch>
            </a:blipFill>
          </p:spPr>
        </p:sp>
      </p:grpSp>
      <p:sp>
        <p:nvSpPr>
          <p:cNvPr name="TextBox 16" id="16"/>
          <p:cNvSpPr txBox="true"/>
          <p:nvPr/>
        </p:nvSpPr>
        <p:spPr>
          <a:xfrm rot="0">
            <a:off x="858937" y="209550"/>
            <a:ext cx="3963355" cy="1571625"/>
          </a:xfrm>
          <a:prstGeom prst="rect">
            <a:avLst/>
          </a:prstGeom>
        </p:spPr>
        <p:txBody>
          <a:bodyPr anchor="t" rtlCol="false" tIns="0" lIns="0" bIns="0" rIns="0">
            <a:spAutoFit/>
          </a:bodyPr>
          <a:lstStyle/>
          <a:p>
            <a:pPr algn="ctr">
              <a:lnSpc>
                <a:spcPts val="10799"/>
              </a:lnSpc>
            </a:pPr>
            <a:r>
              <a:rPr lang="en-US" b="true" sz="8999">
                <a:solidFill>
                  <a:srgbClr val="000000"/>
                </a:solidFill>
                <a:latin typeface="Gothic A1 Heavy"/>
                <a:ea typeface="Gothic A1 Heavy"/>
                <a:cs typeface="Gothic A1 Heavy"/>
                <a:sym typeface="Gothic A1 Heavy"/>
              </a:rPr>
              <a:t>Hello!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4781473" y="838562"/>
            <a:ext cx="3506527" cy="8609876"/>
          </a:xfrm>
          <a:prstGeom prst="rect">
            <a:avLst/>
          </a:prstGeom>
          <a:solidFill>
            <a:srgbClr val="4AAF48"/>
          </a:solidFill>
        </p:spPr>
      </p:sp>
      <p:grpSp>
        <p:nvGrpSpPr>
          <p:cNvPr name="Group 3" id="3"/>
          <p:cNvGrpSpPr/>
          <p:nvPr/>
        </p:nvGrpSpPr>
        <p:grpSpPr>
          <a:xfrm rot="0">
            <a:off x="10068954" y="1642358"/>
            <a:ext cx="7190346" cy="6963251"/>
            <a:chOff x="0" y="0"/>
            <a:chExt cx="9587128" cy="9284335"/>
          </a:xfrm>
        </p:grpSpPr>
        <p:pic>
          <p:nvPicPr>
            <p:cNvPr name="Picture 4" id="4"/>
            <p:cNvPicPr>
              <a:picLocks noChangeAspect="true"/>
            </p:cNvPicPr>
            <p:nvPr/>
          </p:nvPicPr>
          <p:blipFill>
            <a:blip r:embed="rId2"/>
            <a:srcRect l="22647" t="0" r="0" b="0"/>
            <a:stretch>
              <a:fillRect/>
            </a:stretch>
          </p:blipFill>
          <p:spPr>
            <a:xfrm flipH="false" flipV="false">
              <a:off x="0" y="0"/>
              <a:ext cx="9587128" cy="9284335"/>
            </a:xfrm>
            <a:prstGeom prst="rect">
              <a:avLst/>
            </a:prstGeom>
          </p:spPr>
        </p:pic>
      </p:grpSp>
      <p:sp>
        <p:nvSpPr>
          <p:cNvPr name="Freeform 5" id="5"/>
          <p:cNvSpPr/>
          <p:nvPr/>
        </p:nvSpPr>
        <p:spPr>
          <a:xfrm flipH="false" flipV="false" rot="0">
            <a:off x="9304954" y="7370749"/>
            <a:ext cx="2426392" cy="2469720"/>
          </a:xfrm>
          <a:custGeom>
            <a:avLst/>
            <a:gdLst/>
            <a:ahLst/>
            <a:cxnLst/>
            <a:rect r="r" b="b" t="t" l="l"/>
            <a:pathLst>
              <a:path h="2469720" w="2426392">
                <a:moveTo>
                  <a:pt x="0" y="0"/>
                </a:moveTo>
                <a:lnTo>
                  <a:pt x="2426392" y="0"/>
                </a:lnTo>
                <a:lnTo>
                  <a:pt x="2426392" y="2469720"/>
                </a:lnTo>
                <a:lnTo>
                  <a:pt x="0" y="2469720"/>
                </a:lnTo>
                <a:lnTo>
                  <a:pt x="0" y="0"/>
                </a:lnTo>
                <a:close/>
              </a:path>
            </a:pathLst>
          </a:custGeom>
          <a:blipFill>
            <a:blip r:embed="rId3"/>
            <a:stretch>
              <a:fillRect l="0" t="0" r="0" b="0"/>
            </a:stretch>
          </a:blipFill>
        </p:spPr>
      </p:sp>
      <p:sp>
        <p:nvSpPr>
          <p:cNvPr name="TextBox 6" id="6"/>
          <p:cNvSpPr txBox="true"/>
          <p:nvPr/>
        </p:nvSpPr>
        <p:spPr>
          <a:xfrm rot="0">
            <a:off x="627906" y="494627"/>
            <a:ext cx="9699389" cy="1266825"/>
          </a:xfrm>
          <a:prstGeom prst="rect">
            <a:avLst/>
          </a:prstGeom>
        </p:spPr>
        <p:txBody>
          <a:bodyPr anchor="t" rtlCol="false" tIns="0" lIns="0" bIns="0" rIns="0">
            <a:spAutoFit/>
          </a:bodyPr>
          <a:lstStyle/>
          <a:p>
            <a:pPr algn="l">
              <a:lnSpc>
                <a:spcPts val="8640"/>
              </a:lnSpc>
            </a:pPr>
            <a:r>
              <a:rPr lang="en-US" sz="7200" b="true">
                <a:solidFill>
                  <a:srgbClr val="000000"/>
                </a:solidFill>
                <a:latin typeface="Gothic A1 Heavy"/>
                <a:ea typeface="Gothic A1 Heavy"/>
                <a:cs typeface="Gothic A1 Heavy"/>
                <a:sym typeface="Gothic A1 Heavy"/>
              </a:rPr>
              <a:t>Education @ MCD</a:t>
            </a:r>
          </a:p>
        </p:txBody>
      </p:sp>
      <p:sp>
        <p:nvSpPr>
          <p:cNvPr name="TextBox 7" id="7"/>
          <p:cNvSpPr txBox="true"/>
          <p:nvPr/>
        </p:nvSpPr>
        <p:spPr>
          <a:xfrm rot="0">
            <a:off x="456138" y="1965695"/>
            <a:ext cx="9612817" cy="6729095"/>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000000"/>
                </a:solidFill>
                <a:latin typeface="Lato"/>
                <a:ea typeface="Lato"/>
                <a:cs typeface="Lato"/>
                <a:sym typeface="Lato"/>
              </a:rPr>
              <a:t>Strong Focus on Education Historically</a:t>
            </a:r>
          </a:p>
          <a:p>
            <a:pPr algn="l" marL="1381761" indent="-460587" lvl="2">
              <a:lnSpc>
                <a:spcPts val="4480"/>
              </a:lnSpc>
              <a:buFont typeface="Arial"/>
              <a:buChar char="⚬"/>
            </a:pPr>
            <a:r>
              <a:rPr lang="en-US" sz="3200">
                <a:solidFill>
                  <a:srgbClr val="000000"/>
                </a:solidFill>
                <a:latin typeface="Lato"/>
                <a:ea typeface="Lato"/>
                <a:cs typeface="Lato"/>
                <a:sym typeface="Lato"/>
              </a:rPr>
              <a:t>Adult education &amp; resources</a:t>
            </a:r>
          </a:p>
          <a:p>
            <a:pPr algn="l" marL="2072642" indent="-518160" lvl="3">
              <a:lnSpc>
                <a:spcPts val="4480"/>
              </a:lnSpc>
              <a:buFont typeface="Arial"/>
              <a:buChar char="￭"/>
            </a:pPr>
            <a:r>
              <a:rPr lang="en-US" sz="3200">
                <a:solidFill>
                  <a:srgbClr val="000000"/>
                </a:solidFill>
                <a:latin typeface="Lato"/>
                <a:ea typeface="Lato"/>
                <a:cs typeface="Lato"/>
                <a:sym typeface="Lato"/>
              </a:rPr>
              <a:t>Workshops, Master Land Steward Program</a:t>
            </a:r>
          </a:p>
          <a:p>
            <a:pPr algn="l" marL="1381761" indent="-460587" lvl="2">
              <a:lnSpc>
                <a:spcPts val="4480"/>
              </a:lnSpc>
              <a:buFont typeface="Arial"/>
              <a:buChar char="⚬"/>
            </a:pPr>
            <a:r>
              <a:rPr lang="en-US" sz="3200">
                <a:solidFill>
                  <a:srgbClr val="000000"/>
                </a:solidFill>
                <a:latin typeface="Lato"/>
                <a:ea typeface="Lato"/>
                <a:cs typeface="Lato"/>
                <a:sym typeface="Lato"/>
              </a:rPr>
              <a:t>Montezuma School to Farm Project</a:t>
            </a:r>
          </a:p>
          <a:p>
            <a:pPr algn="l" marL="2072642" indent="-518160" lvl="3">
              <a:lnSpc>
                <a:spcPts val="4480"/>
              </a:lnSpc>
              <a:buFont typeface="Arial"/>
              <a:buChar char="￭"/>
            </a:pPr>
            <a:r>
              <a:rPr lang="en-US" sz="3200">
                <a:solidFill>
                  <a:srgbClr val="000000"/>
                </a:solidFill>
                <a:latin typeface="Lato"/>
                <a:ea typeface="Lato"/>
                <a:cs typeface="Lato"/>
                <a:sym typeface="Lato"/>
              </a:rPr>
              <a:t>Branched off in 2020</a:t>
            </a:r>
          </a:p>
          <a:p>
            <a:pPr algn="l">
              <a:lnSpc>
                <a:spcPts val="4480"/>
              </a:lnSpc>
            </a:pPr>
          </a:p>
          <a:p>
            <a:pPr algn="l">
              <a:lnSpc>
                <a:spcPts val="4480"/>
              </a:lnSpc>
            </a:pPr>
          </a:p>
          <a:p>
            <a:pPr algn="l" marL="690881" indent="-345440" lvl="1">
              <a:lnSpc>
                <a:spcPts val="4480"/>
              </a:lnSpc>
              <a:buFont typeface="Arial"/>
              <a:buChar char="•"/>
            </a:pPr>
            <a:r>
              <a:rPr lang="en-US" sz="3200">
                <a:solidFill>
                  <a:srgbClr val="000000"/>
                </a:solidFill>
                <a:latin typeface="Lato"/>
                <a:ea typeface="Lato"/>
                <a:cs typeface="Lato"/>
                <a:sym typeface="Lato"/>
              </a:rPr>
              <a:t>Continued Desire for Education </a:t>
            </a:r>
          </a:p>
          <a:p>
            <a:pPr algn="l" marL="1381761" indent="-460587" lvl="2">
              <a:lnSpc>
                <a:spcPts val="4480"/>
              </a:lnSpc>
              <a:spcBef>
                <a:spcPct val="0"/>
              </a:spcBef>
              <a:buFont typeface="Arial"/>
              <a:buChar char="⚬"/>
            </a:pPr>
            <a:r>
              <a:rPr lang="en-US" sz="3200">
                <a:solidFill>
                  <a:srgbClr val="000000"/>
                </a:solidFill>
                <a:latin typeface="Lato"/>
                <a:ea typeface="Lato"/>
                <a:cs typeface="Lato"/>
                <a:sym typeface="Lato"/>
              </a:rPr>
              <a:t>Community expressed need at feedback events related to the Mancos Watershed Stream Management Plan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9611747"/>
            <a:ext cx="18288000" cy="675253"/>
          </a:xfrm>
          <a:prstGeom prst="rect">
            <a:avLst/>
          </a:prstGeom>
          <a:solidFill>
            <a:srgbClr val="4AAF48"/>
          </a:solidFill>
        </p:spPr>
      </p:sp>
      <p:sp>
        <p:nvSpPr>
          <p:cNvPr name="AutoShape 3" id="3"/>
          <p:cNvSpPr/>
          <p:nvPr/>
        </p:nvSpPr>
        <p:spPr>
          <a:xfrm rot="-10800000">
            <a:off x="0" y="9239250"/>
            <a:ext cx="18288000" cy="0"/>
          </a:xfrm>
          <a:prstGeom prst="line">
            <a:avLst/>
          </a:prstGeom>
          <a:ln cap="flat" w="19050">
            <a:solidFill>
              <a:srgbClr val="4AAF48"/>
            </a:solidFill>
            <a:prstDash val="solid"/>
            <a:headEnd type="none" len="sm" w="sm"/>
            <a:tailEnd type="none" len="sm" w="sm"/>
          </a:ln>
        </p:spPr>
      </p:sp>
      <p:sp>
        <p:nvSpPr>
          <p:cNvPr name="Freeform 4" id="4"/>
          <p:cNvSpPr/>
          <p:nvPr/>
        </p:nvSpPr>
        <p:spPr>
          <a:xfrm flipH="false" flipV="false" rot="0">
            <a:off x="819103" y="6352321"/>
            <a:ext cx="4738741" cy="3554056"/>
          </a:xfrm>
          <a:custGeom>
            <a:avLst/>
            <a:gdLst/>
            <a:ahLst/>
            <a:cxnLst/>
            <a:rect r="r" b="b" t="t" l="l"/>
            <a:pathLst>
              <a:path h="3554056" w="4738741">
                <a:moveTo>
                  <a:pt x="0" y="0"/>
                </a:moveTo>
                <a:lnTo>
                  <a:pt x="4738741" y="0"/>
                </a:lnTo>
                <a:lnTo>
                  <a:pt x="4738741" y="3554055"/>
                </a:lnTo>
                <a:lnTo>
                  <a:pt x="0" y="3554055"/>
                </a:lnTo>
                <a:lnTo>
                  <a:pt x="0" y="0"/>
                </a:lnTo>
                <a:close/>
              </a:path>
            </a:pathLst>
          </a:custGeom>
          <a:blipFill>
            <a:blip r:embed="rId2"/>
            <a:stretch>
              <a:fillRect l="0" t="0" r="0" b="0"/>
            </a:stretch>
          </a:blipFill>
        </p:spPr>
      </p:sp>
      <p:sp>
        <p:nvSpPr>
          <p:cNvPr name="Freeform 5" id="5"/>
          <p:cNvSpPr/>
          <p:nvPr/>
        </p:nvSpPr>
        <p:spPr>
          <a:xfrm flipH="false" flipV="false" rot="0">
            <a:off x="13301491" y="6309323"/>
            <a:ext cx="3846118" cy="3640050"/>
          </a:xfrm>
          <a:custGeom>
            <a:avLst/>
            <a:gdLst/>
            <a:ahLst/>
            <a:cxnLst/>
            <a:rect r="r" b="b" t="t" l="l"/>
            <a:pathLst>
              <a:path h="3640050" w="3846118">
                <a:moveTo>
                  <a:pt x="0" y="0"/>
                </a:moveTo>
                <a:lnTo>
                  <a:pt x="3846117" y="0"/>
                </a:lnTo>
                <a:lnTo>
                  <a:pt x="3846117" y="3640050"/>
                </a:lnTo>
                <a:lnTo>
                  <a:pt x="0" y="3640050"/>
                </a:lnTo>
                <a:lnTo>
                  <a:pt x="0" y="0"/>
                </a:lnTo>
                <a:close/>
              </a:path>
            </a:pathLst>
          </a:custGeom>
          <a:blipFill>
            <a:blip r:embed="rId3"/>
            <a:stretch>
              <a:fillRect l="0" t="-16445" r="-3062" b="-28749"/>
            </a:stretch>
          </a:blipFill>
        </p:spPr>
      </p:sp>
      <p:sp>
        <p:nvSpPr>
          <p:cNvPr name="Freeform 6" id="6"/>
          <p:cNvSpPr/>
          <p:nvPr/>
        </p:nvSpPr>
        <p:spPr>
          <a:xfrm flipH="false" flipV="false" rot="0">
            <a:off x="7404917" y="5267402"/>
            <a:ext cx="3479231" cy="4638975"/>
          </a:xfrm>
          <a:custGeom>
            <a:avLst/>
            <a:gdLst/>
            <a:ahLst/>
            <a:cxnLst/>
            <a:rect r="r" b="b" t="t" l="l"/>
            <a:pathLst>
              <a:path h="4638975" w="3479231">
                <a:moveTo>
                  <a:pt x="0" y="0"/>
                </a:moveTo>
                <a:lnTo>
                  <a:pt x="3479231" y="0"/>
                </a:lnTo>
                <a:lnTo>
                  <a:pt x="3479231" y="4638974"/>
                </a:lnTo>
                <a:lnTo>
                  <a:pt x="0" y="4638974"/>
                </a:lnTo>
                <a:lnTo>
                  <a:pt x="0" y="0"/>
                </a:lnTo>
                <a:close/>
              </a:path>
            </a:pathLst>
          </a:custGeom>
          <a:blipFill>
            <a:blip r:embed="rId4"/>
            <a:stretch>
              <a:fillRect l="0" t="0" r="0" b="0"/>
            </a:stretch>
          </a:blipFill>
        </p:spPr>
      </p:sp>
      <p:sp>
        <p:nvSpPr>
          <p:cNvPr name="TextBox 7" id="7"/>
          <p:cNvSpPr txBox="true"/>
          <p:nvPr/>
        </p:nvSpPr>
        <p:spPr>
          <a:xfrm rot="0">
            <a:off x="5898391" y="4393642"/>
            <a:ext cx="6492284" cy="521335"/>
          </a:xfrm>
          <a:prstGeom prst="rect">
            <a:avLst/>
          </a:prstGeom>
        </p:spPr>
        <p:txBody>
          <a:bodyPr anchor="t" rtlCol="false" tIns="0" lIns="0" bIns="0" rIns="0">
            <a:spAutoFit/>
          </a:bodyPr>
          <a:lstStyle/>
          <a:p>
            <a:pPr algn="ctr" marL="0" indent="0" lvl="0">
              <a:lnSpc>
                <a:spcPts val="4160"/>
              </a:lnSpc>
              <a:spcBef>
                <a:spcPct val="0"/>
              </a:spcBef>
            </a:pPr>
            <a:r>
              <a:rPr lang="en-US" b="true" sz="3200">
                <a:solidFill>
                  <a:srgbClr val="4AAF48"/>
                </a:solidFill>
                <a:latin typeface="Lato Bold"/>
                <a:ea typeface="Lato Bold"/>
                <a:cs typeface="Lato Bold"/>
                <a:sym typeface="Lato Bold"/>
              </a:rPr>
              <a:t>Makes learning relevant to real life</a:t>
            </a:r>
          </a:p>
        </p:txBody>
      </p:sp>
      <p:sp>
        <p:nvSpPr>
          <p:cNvPr name="TextBox 8" id="8"/>
          <p:cNvSpPr txBox="true"/>
          <p:nvPr/>
        </p:nvSpPr>
        <p:spPr>
          <a:xfrm rot="0">
            <a:off x="12579598" y="5416966"/>
            <a:ext cx="5289903" cy="521335"/>
          </a:xfrm>
          <a:prstGeom prst="rect">
            <a:avLst/>
          </a:prstGeom>
        </p:spPr>
        <p:txBody>
          <a:bodyPr anchor="t" rtlCol="false" tIns="0" lIns="0" bIns="0" rIns="0">
            <a:spAutoFit/>
          </a:bodyPr>
          <a:lstStyle/>
          <a:p>
            <a:pPr algn="ctr" marL="0" indent="0" lvl="0">
              <a:lnSpc>
                <a:spcPts val="4160"/>
              </a:lnSpc>
              <a:spcBef>
                <a:spcPct val="0"/>
              </a:spcBef>
            </a:pPr>
            <a:r>
              <a:rPr lang="en-US" b="true" sz="3200">
                <a:solidFill>
                  <a:srgbClr val="4AAF48"/>
                </a:solidFill>
                <a:latin typeface="Lato Bold"/>
                <a:ea typeface="Lato Bold"/>
                <a:cs typeface="Lato Bold"/>
                <a:sym typeface="Lato Bold"/>
              </a:rPr>
              <a:t>Teaches valuable lab skills</a:t>
            </a:r>
          </a:p>
        </p:txBody>
      </p:sp>
      <p:sp>
        <p:nvSpPr>
          <p:cNvPr name="TextBox 9" id="9"/>
          <p:cNvSpPr txBox="true"/>
          <p:nvPr/>
        </p:nvSpPr>
        <p:spPr>
          <a:xfrm rot="0">
            <a:off x="417967" y="426883"/>
            <a:ext cx="14532056" cy="1266825"/>
          </a:xfrm>
          <a:prstGeom prst="rect">
            <a:avLst/>
          </a:prstGeom>
        </p:spPr>
        <p:txBody>
          <a:bodyPr anchor="t" rtlCol="false" tIns="0" lIns="0" bIns="0" rIns="0">
            <a:spAutoFit/>
          </a:bodyPr>
          <a:lstStyle/>
          <a:p>
            <a:pPr algn="l">
              <a:lnSpc>
                <a:spcPts val="8640"/>
              </a:lnSpc>
            </a:pPr>
            <a:r>
              <a:rPr lang="en-US" sz="7200" b="true">
                <a:solidFill>
                  <a:srgbClr val="000000"/>
                </a:solidFill>
                <a:latin typeface="Gothic A1 Heavy"/>
                <a:ea typeface="Gothic A1 Heavy"/>
                <a:cs typeface="Gothic A1 Heavy"/>
                <a:sym typeface="Gothic A1 Heavy"/>
              </a:rPr>
              <a:t>High School Chemistry Lessons</a:t>
            </a:r>
          </a:p>
        </p:txBody>
      </p:sp>
      <p:sp>
        <p:nvSpPr>
          <p:cNvPr name="TextBox 10" id="10"/>
          <p:cNvSpPr txBox="true"/>
          <p:nvPr/>
        </p:nvSpPr>
        <p:spPr>
          <a:xfrm rot="0">
            <a:off x="518362" y="1746354"/>
            <a:ext cx="14431661" cy="2233295"/>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000000"/>
                </a:solidFill>
                <a:latin typeface="Lato"/>
                <a:ea typeface="Lato"/>
                <a:cs typeface="Lato"/>
                <a:sym typeface="Lato"/>
              </a:rPr>
              <a:t>MCD facilitates water sample collection and analysis with local high school students as part of the Colorado River Watch program</a:t>
            </a:r>
          </a:p>
          <a:p>
            <a:pPr algn="l" marL="1381761" indent="-460587" lvl="2">
              <a:lnSpc>
                <a:spcPts val="4480"/>
              </a:lnSpc>
              <a:buFont typeface="Arial"/>
              <a:buChar char="⚬"/>
            </a:pPr>
            <a:r>
              <a:rPr lang="en-US" sz="3200">
                <a:solidFill>
                  <a:srgbClr val="000000"/>
                </a:solidFill>
                <a:latin typeface="Lato"/>
                <a:ea typeface="Lato"/>
                <a:cs typeface="Lato"/>
                <a:sym typeface="Lato"/>
              </a:rPr>
              <a:t>Introductory lesson - background and training</a:t>
            </a:r>
          </a:p>
          <a:p>
            <a:pPr algn="l" marL="1381761" indent="-460587" lvl="2">
              <a:lnSpc>
                <a:spcPts val="4480"/>
              </a:lnSpc>
              <a:buFont typeface="Arial"/>
              <a:buChar char="⚬"/>
            </a:pPr>
            <a:r>
              <a:rPr lang="en-US" sz="3200">
                <a:solidFill>
                  <a:srgbClr val="000000"/>
                </a:solidFill>
                <a:latin typeface="Lato"/>
                <a:ea typeface="Lato"/>
                <a:cs typeface="Lato"/>
                <a:sym typeface="Lato"/>
              </a:rPr>
              <a:t>Samples collected and analyzed 1x per month</a:t>
            </a:r>
          </a:p>
        </p:txBody>
      </p:sp>
      <p:sp>
        <p:nvSpPr>
          <p:cNvPr name="TextBox 11" id="11"/>
          <p:cNvSpPr txBox="true"/>
          <p:nvPr/>
        </p:nvSpPr>
        <p:spPr>
          <a:xfrm rot="0">
            <a:off x="418499" y="5416966"/>
            <a:ext cx="5289903" cy="521335"/>
          </a:xfrm>
          <a:prstGeom prst="rect">
            <a:avLst/>
          </a:prstGeom>
        </p:spPr>
        <p:txBody>
          <a:bodyPr anchor="t" rtlCol="false" tIns="0" lIns="0" bIns="0" rIns="0">
            <a:spAutoFit/>
          </a:bodyPr>
          <a:lstStyle/>
          <a:p>
            <a:pPr algn="ctr" marL="0" indent="0" lvl="0">
              <a:lnSpc>
                <a:spcPts val="4160"/>
              </a:lnSpc>
              <a:spcBef>
                <a:spcPct val="0"/>
              </a:spcBef>
            </a:pPr>
            <a:r>
              <a:rPr lang="en-US" b="true" sz="3200">
                <a:solidFill>
                  <a:srgbClr val="4AAF48"/>
                </a:solidFill>
                <a:latin typeface="Lato Bold"/>
                <a:ea typeface="Lato Bold"/>
                <a:cs typeface="Lato Bold"/>
                <a:sym typeface="Lato Bold"/>
              </a:rPr>
              <a:t>Gets kids outside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9611747"/>
            <a:ext cx="18288000" cy="675253"/>
          </a:xfrm>
          <a:prstGeom prst="rect">
            <a:avLst/>
          </a:prstGeom>
          <a:solidFill>
            <a:srgbClr val="4AAF48"/>
          </a:solidFill>
        </p:spPr>
      </p:sp>
      <p:sp>
        <p:nvSpPr>
          <p:cNvPr name="AutoShape 3" id="3"/>
          <p:cNvSpPr/>
          <p:nvPr/>
        </p:nvSpPr>
        <p:spPr>
          <a:xfrm rot="-10800000">
            <a:off x="0" y="9239250"/>
            <a:ext cx="18288000" cy="0"/>
          </a:xfrm>
          <a:prstGeom prst="line">
            <a:avLst/>
          </a:prstGeom>
          <a:ln cap="flat" w="19050">
            <a:solidFill>
              <a:srgbClr val="4AAF48"/>
            </a:solidFill>
            <a:prstDash val="solid"/>
            <a:headEnd type="none" len="sm" w="sm"/>
            <a:tailEnd type="none" len="sm" w="sm"/>
          </a:ln>
        </p:spPr>
      </p:sp>
      <p:sp>
        <p:nvSpPr>
          <p:cNvPr name="Freeform 4" id="4"/>
          <p:cNvSpPr/>
          <p:nvPr/>
        </p:nvSpPr>
        <p:spPr>
          <a:xfrm flipH="false" flipV="false" rot="0">
            <a:off x="1028700" y="5017331"/>
            <a:ext cx="3443579" cy="4240969"/>
          </a:xfrm>
          <a:custGeom>
            <a:avLst/>
            <a:gdLst/>
            <a:ahLst/>
            <a:cxnLst/>
            <a:rect r="r" b="b" t="t" l="l"/>
            <a:pathLst>
              <a:path h="4240969" w="3443579">
                <a:moveTo>
                  <a:pt x="0" y="0"/>
                </a:moveTo>
                <a:lnTo>
                  <a:pt x="3443579" y="0"/>
                </a:lnTo>
                <a:lnTo>
                  <a:pt x="3443579" y="4240969"/>
                </a:lnTo>
                <a:lnTo>
                  <a:pt x="0" y="4240969"/>
                </a:lnTo>
                <a:lnTo>
                  <a:pt x="0" y="0"/>
                </a:lnTo>
                <a:close/>
              </a:path>
            </a:pathLst>
          </a:custGeom>
          <a:blipFill>
            <a:blip r:embed="rId2"/>
            <a:stretch>
              <a:fillRect l="0" t="-27593" r="-18744" b="-963"/>
            </a:stretch>
          </a:blipFill>
        </p:spPr>
      </p:sp>
      <p:sp>
        <p:nvSpPr>
          <p:cNvPr name="Freeform 5" id="5"/>
          <p:cNvSpPr/>
          <p:nvPr/>
        </p:nvSpPr>
        <p:spPr>
          <a:xfrm flipH="false" flipV="false" rot="0">
            <a:off x="13548727" y="5007806"/>
            <a:ext cx="4262138" cy="4240969"/>
          </a:xfrm>
          <a:custGeom>
            <a:avLst/>
            <a:gdLst/>
            <a:ahLst/>
            <a:cxnLst/>
            <a:rect r="r" b="b" t="t" l="l"/>
            <a:pathLst>
              <a:path h="4240969" w="4262138">
                <a:moveTo>
                  <a:pt x="0" y="0"/>
                </a:moveTo>
                <a:lnTo>
                  <a:pt x="4262138" y="0"/>
                </a:lnTo>
                <a:lnTo>
                  <a:pt x="4262138" y="4240969"/>
                </a:lnTo>
                <a:lnTo>
                  <a:pt x="0" y="4240969"/>
                </a:lnTo>
                <a:lnTo>
                  <a:pt x="0" y="0"/>
                </a:lnTo>
                <a:close/>
              </a:path>
            </a:pathLst>
          </a:custGeom>
          <a:blipFill>
            <a:blip r:embed="rId3"/>
            <a:stretch>
              <a:fillRect l="-16416" t="0" r="-16416" b="0"/>
            </a:stretch>
          </a:blipFill>
        </p:spPr>
      </p:sp>
      <p:sp>
        <p:nvSpPr>
          <p:cNvPr name="Freeform 6" id="6"/>
          <p:cNvSpPr/>
          <p:nvPr/>
        </p:nvSpPr>
        <p:spPr>
          <a:xfrm flipH="false" flipV="false" rot="0">
            <a:off x="8435168" y="5017331"/>
            <a:ext cx="4814867" cy="4240969"/>
          </a:xfrm>
          <a:custGeom>
            <a:avLst/>
            <a:gdLst/>
            <a:ahLst/>
            <a:cxnLst/>
            <a:rect r="r" b="b" t="t" l="l"/>
            <a:pathLst>
              <a:path h="4240969" w="4814867">
                <a:moveTo>
                  <a:pt x="0" y="0"/>
                </a:moveTo>
                <a:lnTo>
                  <a:pt x="4814867" y="0"/>
                </a:lnTo>
                <a:lnTo>
                  <a:pt x="4814867" y="4240969"/>
                </a:lnTo>
                <a:lnTo>
                  <a:pt x="0" y="4240969"/>
                </a:lnTo>
                <a:lnTo>
                  <a:pt x="0" y="0"/>
                </a:lnTo>
                <a:close/>
              </a:path>
            </a:pathLst>
          </a:custGeom>
          <a:blipFill>
            <a:blip r:embed="rId4"/>
            <a:stretch>
              <a:fillRect l="-7927" t="0" r="-9513" b="0"/>
            </a:stretch>
          </a:blipFill>
        </p:spPr>
      </p:sp>
      <p:grpSp>
        <p:nvGrpSpPr>
          <p:cNvPr name="Group 7" id="7"/>
          <p:cNvGrpSpPr/>
          <p:nvPr/>
        </p:nvGrpSpPr>
        <p:grpSpPr>
          <a:xfrm rot="0">
            <a:off x="1028700" y="1876942"/>
            <a:ext cx="13494924" cy="2267052"/>
            <a:chOff x="0" y="0"/>
            <a:chExt cx="17993232" cy="3022736"/>
          </a:xfrm>
        </p:grpSpPr>
        <p:sp>
          <p:nvSpPr>
            <p:cNvPr name="TextBox 8" id="8"/>
            <p:cNvSpPr txBox="true"/>
            <p:nvPr/>
          </p:nvSpPr>
          <p:spPr>
            <a:xfrm rot="0">
              <a:off x="0" y="-47625"/>
              <a:ext cx="17993232" cy="890905"/>
            </a:xfrm>
            <a:prstGeom prst="rect">
              <a:avLst/>
            </a:prstGeom>
          </p:spPr>
          <p:txBody>
            <a:bodyPr anchor="t" rtlCol="false" tIns="0" lIns="0" bIns="0" rIns="0">
              <a:spAutoFit/>
            </a:bodyPr>
            <a:lstStyle/>
            <a:p>
              <a:pPr algn="l" marL="0" indent="0" lvl="0">
                <a:lnSpc>
                  <a:spcPts val="5459"/>
                </a:lnSpc>
                <a:spcBef>
                  <a:spcPct val="0"/>
                </a:spcBef>
              </a:pPr>
              <a:r>
                <a:rPr lang="en-US" b="true" sz="4199">
                  <a:solidFill>
                    <a:srgbClr val="4AAF48"/>
                  </a:solidFill>
                  <a:latin typeface="Lato Bold"/>
                  <a:ea typeface="Lato Bold"/>
                  <a:cs typeface="Lato Bold"/>
                  <a:sym typeface="Lato Bold"/>
                </a:rPr>
                <a:t>River Literacy Program</a:t>
              </a:r>
            </a:p>
          </p:txBody>
        </p:sp>
        <p:sp>
          <p:nvSpPr>
            <p:cNvPr name="TextBox 9" id="9"/>
            <p:cNvSpPr txBox="true"/>
            <p:nvPr/>
          </p:nvSpPr>
          <p:spPr>
            <a:xfrm rot="0">
              <a:off x="0" y="943323"/>
              <a:ext cx="17993232" cy="2079413"/>
            </a:xfrm>
            <a:prstGeom prst="rect">
              <a:avLst/>
            </a:prstGeom>
          </p:spPr>
          <p:txBody>
            <a:bodyPr anchor="t" rtlCol="false" tIns="0" lIns="0" bIns="0" rIns="0">
              <a:spAutoFit/>
            </a:bodyPr>
            <a:lstStyle/>
            <a:p>
              <a:pPr algn="l" marL="690881" indent="-345440" lvl="1">
                <a:lnSpc>
                  <a:spcPts val="4160"/>
                </a:lnSpc>
                <a:buFont typeface="Arial"/>
                <a:buChar char="•"/>
              </a:pPr>
              <a:r>
                <a:rPr lang="en-US" sz="3200">
                  <a:solidFill>
                    <a:srgbClr val="000000"/>
                  </a:solidFill>
                  <a:latin typeface="Lato"/>
                  <a:ea typeface="Lato"/>
                  <a:cs typeface="Lato"/>
                  <a:sym typeface="Lato"/>
                </a:rPr>
                <a:t>MCD team members teach about a variety of natural resource topics, all related to water and our connection to the Mancos River.</a:t>
              </a:r>
            </a:p>
            <a:p>
              <a:pPr algn="l" marL="1381761" indent="-460587" lvl="2">
                <a:lnSpc>
                  <a:spcPts val="4160"/>
                </a:lnSpc>
                <a:buFont typeface="Arial"/>
                <a:buChar char="⚬"/>
              </a:pPr>
              <a:r>
                <a:rPr lang="en-US" sz="3200">
                  <a:solidFill>
                    <a:srgbClr val="000000"/>
                  </a:solidFill>
                  <a:latin typeface="Lato"/>
                  <a:ea typeface="Lato"/>
                  <a:cs typeface="Lato"/>
                  <a:sym typeface="Lato"/>
                </a:rPr>
                <a:t>Teach 1-hour lessons every other Friday </a:t>
              </a:r>
            </a:p>
          </p:txBody>
        </p:sp>
      </p:grpSp>
      <p:sp>
        <p:nvSpPr>
          <p:cNvPr name="TextBox 10" id="10"/>
          <p:cNvSpPr txBox="true"/>
          <p:nvPr/>
        </p:nvSpPr>
        <p:spPr>
          <a:xfrm rot="0">
            <a:off x="300726" y="395846"/>
            <a:ext cx="14867656" cy="1226820"/>
          </a:xfrm>
          <a:prstGeom prst="rect">
            <a:avLst/>
          </a:prstGeom>
        </p:spPr>
        <p:txBody>
          <a:bodyPr anchor="t" rtlCol="false" tIns="0" lIns="0" bIns="0" rIns="0">
            <a:spAutoFit/>
          </a:bodyPr>
          <a:lstStyle/>
          <a:p>
            <a:pPr algn="ctr">
              <a:lnSpc>
                <a:spcPts val="10080"/>
              </a:lnSpc>
            </a:pPr>
            <a:r>
              <a:rPr lang="en-US" sz="7200" b="true">
                <a:solidFill>
                  <a:srgbClr val="000000"/>
                </a:solidFill>
                <a:latin typeface="Canva Sans Bold"/>
                <a:ea typeface="Canva Sans Bold"/>
                <a:cs typeface="Canva Sans Bold"/>
                <a:sym typeface="Canva Sans Bold"/>
              </a:rPr>
              <a:t>Mancos Public Library Lessons </a:t>
            </a:r>
          </a:p>
        </p:txBody>
      </p:sp>
      <p:sp>
        <p:nvSpPr>
          <p:cNvPr name="TextBox 11" id="11"/>
          <p:cNvSpPr txBox="true"/>
          <p:nvPr/>
        </p:nvSpPr>
        <p:spPr>
          <a:xfrm rot="0">
            <a:off x="4531039" y="5215758"/>
            <a:ext cx="3845368" cy="3424555"/>
          </a:xfrm>
          <a:prstGeom prst="rect">
            <a:avLst/>
          </a:prstGeom>
        </p:spPr>
        <p:txBody>
          <a:bodyPr anchor="t" rtlCol="false" tIns="0" lIns="0" bIns="0" rIns="0">
            <a:spAutoFit/>
          </a:bodyPr>
          <a:lstStyle/>
          <a:p>
            <a:pPr algn="ctr">
              <a:lnSpc>
                <a:spcPts val="3380"/>
              </a:lnSpc>
            </a:pPr>
            <a:r>
              <a:rPr lang="en-US" sz="2600" b="true">
                <a:solidFill>
                  <a:srgbClr val="000000"/>
                </a:solidFill>
                <a:latin typeface="Lato Bold"/>
                <a:ea typeface="Lato Bold"/>
                <a:cs typeface="Lato Bold"/>
                <a:sym typeface="Lato Bold"/>
              </a:rPr>
              <a:t>Topics include:</a:t>
            </a:r>
          </a:p>
          <a:p>
            <a:pPr algn="ctr">
              <a:lnSpc>
                <a:spcPts val="3380"/>
              </a:lnSpc>
            </a:pPr>
            <a:r>
              <a:rPr lang="en-US" sz="2600">
                <a:solidFill>
                  <a:srgbClr val="000000"/>
                </a:solidFill>
                <a:latin typeface="Lato"/>
                <a:ea typeface="Lato"/>
                <a:cs typeface="Lato"/>
                <a:sym typeface="Lato"/>
              </a:rPr>
              <a:t>Water quality</a:t>
            </a:r>
          </a:p>
          <a:p>
            <a:pPr algn="ctr">
              <a:lnSpc>
                <a:spcPts val="3380"/>
              </a:lnSpc>
            </a:pPr>
            <a:r>
              <a:rPr lang="en-US" sz="2600">
                <a:solidFill>
                  <a:srgbClr val="000000"/>
                </a:solidFill>
                <a:latin typeface="Lato"/>
                <a:ea typeface="Lato"/>
                <a:cs typeface="Lato"/>
                <a:sym typeface="Lato"/>
              </a:rPr>
              <a:t>Macroinvertebrates</a:t>
            </a:r>
          </a:p>
          <a:p>
            <a:pPr algn="ctr">
              <a:lnSpc>
                <a:spcPts val="3380"/>
              </a:lnSpc>
            </a:pPr>
            <a:r>
              <a:rPr lang="en-US" sz="2600">
                <a:solidFill>
                  <a:srgbClr val="000000"/>
                </a:solidFill>
                <a:latin typeface="Lato"/>
                <a:ea typeface="Lato"/>
                <a:cs typeface="Lato"/>
                <a:sym typeface="Lato"/>
              </a:rPr>
              <a:t>Clouds</a:t>
            </a:r>
          </a:p>
          <a:p>
            <a:pPr algn="ctr">
              <a:lnSpc>
                <a:spcPts val="3380"/>
              </a:lnSpc>
            </a:pPr>
            <a:r>
              <a:rPr lang="en-US" sz="2600">
                <a:solidFill>
                  <a:srgbClr val="000000"/>
                </a:solidFill>
                <a:latin typeface="Lato"/>
                <a:ea typeface="Lato"/>
                <a:cs typeface="Lato"/>
                <a:sym typeface="Lato"/>
              </a:rPr>
              <a:t>Snow</a:t>
            </a:r>
          </a:p>
          <a:p>
            <a:pPr algn="ctr">
              <a:lnSpc>
                <a:spcPts val="3380"/>
              </a:lnSpc>
            </a:pPr>
            <a:r>
              <a:rPr lang="en-US" sz="2600">
                <a:solidFill>
                  <a:srgbClr val="000000"/>
                </a:solidFill>
                <a:latin typeface="Lato"/>
                <a:ea typeface="Lato"/>
                <a:cs typeface="Lato"/>
                <a:sym typeface="Lato"/>
              </a:rPr>
              <a:t>Beavers</a:t>
            </a:r>
          </a:p>
          <a:p>
            <a:pPr algn="ctr">
              <a:lnSpc>
                <a:spcPts val="3380"/>
              </a:lnSpc>
            </a:pPr>
            <a:r>
              <a:rPr lang="en-US" sz="2600">
                <a:solidFill>
                  <a:srgbClr val="000000"/>
                </a:solidFill>
                <a:latin typeface="Lato"/>
                <a:ea typeface="Lato"/>
                <a:cs typeface="Lato"/>
                <a:sym typeface="Lato"/>
              </a:rPr>
              <a:t>Adaptations</a:t>
            </a:r>
          </a:p>
          <a:p>
            <a:pPr algn="ctr" marL="0" indent="0" lvl="0">
              <a:lnSpc>
                <a:spcPts val="3380"/>
              </a:lnSpc>
              <a:spcBef>
                <a:spcPct val="0"/>
              </a:spcBef>
            </a:pPr>
            <a:r>
              <a:rPr lang="en-US" sz="2600">
                <a:solidFill>
                  <a:srgbClr val="000000"/>
                </a:solidFill>
                <a:latin typeface="Lato"/>
                <a:ea typeface="Lato"/>
                <a:cs typeface="Lato"/>
                <a:sym typeface="Lato"/>
              </a:rPr>
              <a:t>Water cycle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36598" y="-80223"/>
            <a:ext cx="13814804" cy="10447445"/>
          </a:xfrm>
          <a:custGeom>
            <a:avLst/>
            <a:gdLst/>
            <a:ahLst/>
            <a:cxnLst/>
            <a:rect r="r" b="b" t="t" l="l"/>
            <a:pathLst>
              <a:path h="10447445" w="13814804">
                <a:moveTo>
                  <a:pt x="0" y="0"/>
                </a:moveTo>
                <a:lnTo>
                  <a:pt x="13814804" y="0"/>
                </a:lnTo>
                <a:lnTo>
                  <a:pt x="13814804" y="10447446"/>
                </a:lnTo>
                <a:lnTo>
                  <a:pt x="0" y="10447446"/>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71999" y="271999"/>
            <a:ext cx="7908899" cy="4823876"/>
            <a:chOff x="0" y="0"/>
            <a:chExt cx="1332612" cy="812800"/>
          </a:xfrm>
        </p:grpSpPr>
        <p:sp>
          <p:nvSpPr>
            <p:cNvPr name="Freeform 3" id="3"/>
            <p:cNvSpPr/>
            <p:nvPr/>
          </p:nvSpPr>
          <p:spPr>
            <a:xfrm flipH="false" flipV="false" rot="0">
              <a:off x="0" y="0"/>
              <a:ext cx="1332612" cy="812800"/>
            </a:xfrm>
            <a:custGeom>
              <a:avLst/>
              <a:gdLst/>
              <a:ahLst/>
              <a:cxnLst/>
              <a:rect r="r" b="b" t="t" l="l"/>
              <a:pathLst>
                <a:path h="812800" w="1332612">
                  <a:moveTo>
                    <a:pt x="0" y="0"/>
                  </a:moveTo>
                  <a:lnTo>
                    <a:pt x="1332612" y="0"/>
                  </a:lnTo>
                  <a:lnTo>
                    <a:pt x="1332612" y="812800"/>
                  </a:lnTo>
                  <a:lnTo>
                    <a:pt x="0" y="812800"/>
                  </a:lnTo>
                  <a:close/>
                </a:path>
              </a:pathLst>
            </a:custGeom>
            <a:blipFill>
              <a:blip r:embed="rId2"/>
              <a:stretch>
                <a:fillRect l="-19852" t="-33726" r="-15247" b="-32399"/>
              </a:stretch>
            </a:blipFill>
          </p:spPr>
        </p:sp>
      </p:grpSp>
      <p:grpSp>
        <p:nvGrpSpPr>
          <p:cNvPr name="Group 4" id="4"/>
          <p:cNvGrpSpPr/>
          <p:nvPr/>
        </p:nvGrpSpPr>
        <p:grpSpPr>
          <a:xfrm rot="0">
            <a:off x="271999" y="5191125"/>
            <a:ext cx="3906825" cy="4823876"/>
            <a:chOff x="0" y="0"/>
            <a:chExt cx="812800" cy="1003589"/>
          </a:xfrm>
        </p:grpSpPr>
        <p:sp>
          <p:nvSpPr>
            <p:cNvPr name="Freeform 5" id="5"/>
            <p:cNvSpPr/>
            <p:nvPr/>
          </p:nvSpPr>
          <p:spPr>
            <a:xfrm flipH="false" flipV="false" rot="0">
              <a:off x="0" y="0"/>
              <a:ext cx="812800" cy="1003589"/>
            </a:xfrm>
            <a:custGeom>
              <a:avLst/>
              <a:gdLst/>
              <a:ahLst/>
              <a:cxnLst/>
              <a:rect r="r" b="b" t="t" l="l"/>
              <a:pathLst>
                <a:path h="1003589" w="812800">
                  <a:moveTo>
                    <a:pt x="0" y="0"/>
                  </a:moveTo>
                  <a:lnTo>
                    <a:pt x="812800" y="0"/>
                  </a:lnTo>
                  <a:lnTo>
                    <a:pt x="812800" y="1003589"/>
                  </a:lnTo>
                  <a:lnTo>
                    <a:pt x="0" y="1003589"/>
                  </a:lnTo>
                  <a:close/>
                </a:path>
              </a:pathLst>
            </a:custGeom>
            <a:blipFill>
              <a:blip r:embed="rId3"/>
              <a:stretch>
                <a:fillRect l="0" t="-3992" r="-18746" b="-24236"/>
              </a:stretch>
            </a:blipFill>
          </p:spPr>
        </p:sp>
      </p:grpSp>
      <p:grpSp>
        <p:nvGrpSpPr>
          <p:cNvPr name="Group 6" id="6"/>
          <p:cNvGrpSpPr/>
          <p:nvPr/>
        </p:nvGrpSpPr>
        <p:grpSpPr>
          <a:xfrm rot="0">
            <a:off x="4274074" y="5191125"/>
            <a:ext cx="3906825" cy="4823876"/>
            <a:chOff x="0" y="0"/>
            <a:chExt cx="812800" cy="1003589"/>
          </a:xfrm>
        </p:grpSpPr>
        <p:sp>
          <p:nvSpPr>
            <p:cNvPr name="Freeform 7" id="7"/>
            <p:cNvSpPr/>
            <p:nvPr/>
          </p:nvSpPr>
          <p:spPr>
            <a:xfrm flipH="false" flipV="false" rot="0">
              <a:off x="0" y="0"/>
              <a:ext cx="812800" cy="1003589"/>
            </a:xfrm>
            <a:custGeom>
              <a:avLst/>
              <a:gdLst/>
              <a:ahLst/>
              <a:cxnLst/>
              <a:rect r="r" b="b" t="t" l="l"/>
              <a:pathLst>
                <a:path h="1003589" w="812800">
                  <a:moveTo>
                    <a:pt x="0" y="0"/>
                  </a:moveTo>
                  <a:lnTo>
                    <a:pt x="812800" y="0"/>
                  </a:lnTo>
                  <a:lnTo>
                    <a:pt x="812800" y="1003589"/>
                  </a:lnTo>
                  <a:lnTo>
                    <a:pt x="0" y="1003589"/>
                  </a:lnTo>
                  <a:close/>
                </a:path>
              </a:pathLst>
            </a:custGeom>
            <a:blipFill>
              <a:blip r:embed="rId4"/>
              <a:stretch>
                <a:fillRect l="0" t="-6033" r="-10885" b="-13706"/>
              </a:stretch>
            </a:blipFill>
          </p:spPr>
        </p:sp>
      </p:grpSp>
      <p:grpSp>
        <p:nvGrpSpPr>
          <p:cNvPr name="Group 8" id="8"/>
          <p:cNvGrpSpPr/>
          <p:nvPr/>
        </p:nvGrpSpPr>
        <p:grpSpPr>
          <a:xfrm rot="0">
            <a:off x="9256123" y="1390983"/>
            <a:ext cx="8384422" cy="7243777"/>
            <a:chOff x="0" y="0"/>
            <a:chExt cx="11179230" cy="9658369"/>
          </a:xfrm>
        </p:grpSpPr>
        <p:sp>
          <p:nvSpPr>
            <p:cNvPr name="TextBox 9" id="9"/>
            <p:cNvSpPr txBox="true"/>
            <p:nvPr/>
          </p:nvSpPr>
          <p:spPr>
            <a:xfrm rot="0">
              <a:off x="161667" y="-190500"/>
              <a:ext cx="10356836" cy="3492500"/>
            </a:xfrm>
            <a:prstGeom prst="rect">
              <a:avLst/>
            </a:prstGeom>
          </p:spPr>
          <p:txBody>
            <a:bodyPr anchor="t" rtlCol="false" tIns="0" lIns="0" bIns="0" rIns="0">
              <a:spAutoFit/>
            </a:bodyPr>
            <a:lstStyle/>
            <a:p>
              <a:pPr algn="l" marL="0" indent="0" lvl="0">
                <a:lnSpc>
                  <a:spcPts val="9787"/>
                </a:lnSpc>
              </a:pPr>
              <a:r>
                <a:rPr lang="en-US" b="true" sz="8156">
                  <a:solidFill>
                    <a:srgbClr val="000000"/>
                  </a:solidFill>
                  <a:latin typeface="Gothic A1 Bold"/>
                  <a:ea typeface="Gothic A1 Bold"/>
                  <a:cs typeface="Gothic A1 Bold"/>
                  <a:sym typeface="Gothic A1 Bold"/>
                </a:rPr>
                <a:t>CACD Poster Contest</a:t>
              </a:r>
            </a:p>
          </p:txBody>
        </p:sp>
        <p:sp>
          <p:nvSpPr>
            <p:cNvPr name="TextBox 10" id="10"/>
            <p:cNvSpPr txBox="true"/>
            <p:nvPr/>
          </p:nvSpPr>
          <p:spPr>
            <a:xfrm rot="0">
              <a:off x="161667" y="4211689"/>
              <a:ext cx="10356836" cy="5446681"/>
            </a:xfrm>
            <a:prstGeom prst="rect">
              <a:avLst/>
            </a:prstGeom>
          </p:spPr>
          <p:txBody>
            <a:bodyPr anchor="t" rtlCol="false" tIns="0" lIns="0" bIns="0" rIns="0">
              <a:spAutoFit/>
            </a:bodyPr>
            <a:lstStyle/>
            <a:p>
              <a:pPr algn="l" marL="0" indent="0" lvl="0">
                <a:lnSpc>
                  <a:spcPts val="3293"/>
                </a:lnSpc>
              </a:pPr>
              <a:r>
                <a:rPr lang="en-US" sz="2533">
                  <a:solidFill>
                    <a:srgbClr val="000000"/>
                  </a:solidFill>
                  <a:latin typeface="Lato"/>
                  <a:ea typeface="Lato"/>
                  <a:cs typeface="Lato"/>
                  <a:sym typeface="Lato"/>
                </a:rPr>
                <a:t>MCD works with the Mancos Elementary Art Teacher and Mancos 5th graders to create art posters for the Colorado Association of Conservation Districts’ (CACD) Annual Poster Contest.</a:t>
              </a:r>
            </a:p>
            <a:p>
              <a:pPr algn="l" marL="0" indent="0" lvl="0">
                <a:lnSpc>
                  <a:spcPts val="3293"/>
                </a:lnSpc>
              </a:pPr>
            </a:p>
            <a:p>
              <a:pPr algn="l" marL="0" indent="0" lvl="0">
                <a:lnSpc>
                  <a:spcPts val="3293"/>
                </a:lnSpc>
              </a:pPr>
              <a:r>
                <a:rPr lang="en-US" sz="2533">
                  <a:solidFill>
                    <a:srgbClr val="000000"/>
                  </a:solidFill>
                  <a:latin typeface="Lato"/>
                  <a:ea typeface="Lato"/>
                  <a:cs typeface="Lato"/>
                  <a:sym typeface="Lato"/>
                </a:rPr>
                <a:t>Each year, MCD staff teaches natural resource lessons relating to the topic and aids students in finding resources to create posters. Students spend several weeks creating posters that the community then votes on them at the Mancos Public Library.</a:t>
              </a:r>
            </a:p>
          </p:txBody>
        </p:sp>
        <p:sp>
          <p:nvSpPr>
            <p:cNvPr name="AutoShape 11" id="11"/>
            <p:cNvSpPr/>
            <p:nvPr/>
          </p:nvSpPr>
          <p:spPr>
            <a:xfrm>
              <a:off x="0" y="3723053"/>
              <a:ext cx="11179230" cy="0"/>
            </a:xfrm>
            <a:prstGeom prst="line">
              <a:avLst/>
            </a:prstGeom>
            <a:ln cap="flat" w="139700">
              <a:solidFill>
                <a:srgbClr val="A89890"/>
              </a:solidFill>
              <a:prstDash val="solid"/>
              <a:headEnd type="none" len="sm" w="sm"/>
              <a:tailEnd type="none" len="sm" w="sm"/>
            </a:ln>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5143500"/>
            <a:ext cx="9144000" cy="5143500"/>
            <a:chOff x="0" y="0"/>
            <a:chExt cx="1444978" cy="812800"/>
          </a:xfrm>
        </p:grpSpPr>
        <p:sp>
          <p:nvSpPr>
            <p:cNvPr name="Freeform 3" id="3"/>
            <p:cNvSpPr/>
            <p:nvPr/>
          </p:nvSpPr>
          <p:spPr>
            <a:xfrm flipH="false" flipV="false" rot="0">
              <a:off x="0" y="0"/>
              <a:ext cx="1444978" cy="812800"/>
            </a:xfrm>
            <a:custGeom>
              <a:avLst/>
              <a:gdLst/>
              <a:ahLst/>
              <a:cxnLst/>
              <a:rect r="r" b="b" t="t" l="l"/>
              <a:pathLst>
                <a:path h="812800" w="1444978">
                  <a:moveTo>
                    <a:pt x="0" y="0"/>
                  </a:moveTo>
                  <a:lnTo>
                    <a:pt x="1444978" y="0"/>
                  </a:lnTo>
                  <a:lnTo>
                    <a:pt x="1444978" y="812800"/>
                  </a:lnTo>
                  <a:lnTo>
                    <a:pt x="0" y="812800"/>
                  </a:lnTo>
                  <a:close/>
                </a:path>
              </a:pathLst>
            </a:custGeom>
            <a:blipFill>
              <a:blip r:embed="rId2"/>
              <a:stretch>
                <a:fillRect l="0" t="-41402" r="0" b="-41402"/>
              </a:stretch>
            </a:blipFill>
          </p:spPr>
        </p:sp>
      </p:grpSp>
      <p:grpSp>
        <p:nvGrpSpPr>
          <p:cNvPr name="Group 4" id="4"/>
          <p:cNvGrpSpPr/>
          <p:nvPr/>
        </p:nvGrpSpPr>
        <p:grpSpPr>
          <a:xfrm rot="0">
            <a:off x="9144000" y="0"/>
            <a:ext cx="9144000" cy="5143500"/>
            <a:chOff x="0" y="0"/>
            <a:chExt cx="1444978" cy="812800"/>
          </a:xfrm>
        </p:grpSpPr>
        <p:sp>
          <p:nvSpPr>
            <p:cNvPr name="Freeform 5" id="5"/>
            <p:cNvSpPr/>
            <p:nvPr/>
          </p:nvSpPr>
          <p:spPr>
            <a:xfrm flipH="false" flipV="false" rot="0">
              <a:off x="0" y="0"/>
              <a:ext cx="1444978" cy="812800"/>
            </a:xfrm>
            <a:custGeom>
              <a:avLst/>
              <a:gdLst/>
              <a:ahLst/>
              <a:cxnLst/>
              <a:rect r="r" b="b" t="t" l="l"/>
              <a:pathLst>
                <a:path h="812800" w="1444978">
                  <a:moveTo>
                    <a:pt x="0" y="0"/>
                  </a:moveTo>
                  <a:lnTo>
                    <a:pt x="1444978" y="0"/>
                  </a:lnTo>
                  <a:lnTo>
                    <a:pt x="1444978" y="812800"/>
                  </a:lnTo>
                  <a:lnTo>
                    <a:pt x="0" y="812800"/>
                  </a:lnTo>
                  <a:close/>
                </a:path>
              </a:pathLst>
            </a:custGeom>
            <a:blipFill>
              <a:blip r:embed="rId3"/>
              <a:stretch>
                <a:fillRect l="0" t="-16666" r="0" b="-16666"/>
              </a:stretch>
            </a:blipFill>
          </p:spPr>
        </p:sp>
      </p:grpSp>
      <p:grpSp>
        <p:nvGrpSpPr>
          <p:cNvPr name="Group 6" id="6"/>
          <p:cNvGrpSpPr/>
          <p:nvPr/>
        </p:nvGrpSpPr>
        <p:grpSpPr>
          <a:xfrm rot="0">
            <a:off x="0" y="5143500"/>
            <a:ext cx="9144000" cy="5143500"/>
            <a:chOff x="0" y="0"/>
            <a:chExt cx="1444978" cy="812800"/>
          </a:xfrm>
        </p:grpSpPr>
        <p:sp>
          <p:nvSpPr>
            <p:cNvPr name="Freeform 7" id="7"/>
            <p:cNvSpPr/>
            <p:nvPr/>
          </p:nvSpPr>
          <p:spPr>
            <a:xfrm flipH="false" flipV="false" rot="0">
              <a:off x="0" y="0"/>
              <a:ext cx="1444978" cy="812800"/>
            </a:xfrm>
            <a:custGeom>
              <a:avLst/>
              <a:gdLst/>
              <a:ahLst/>
              <a:cxnLst/>
              <a:rect r="r" b="b" t="t" l="l"/>
              <a:pathLst>
                <a:path h="812800" w="1444978">
                  <a:moveTo>
                    <a:pt x="0" y="0"/>
                  </a:moveTo>
                  <a:lnTo>
                    <a:pt x="1444978" y="0"/>
                  </a:lnTo>
                  <a:lnTo>
                    <a:pt x="1444978" y="812800"/>
                  </a:lnTo>
                  <a:lnTo>
                    <a:pt x="0" y="812800"/>
                  </a:lnTo>
                  <a:close/>
                </a:path>
              </a:pathLst>
            </a:custGeom>
            <a:blipFill>
              <a:blip r:embed="rId4"/>
              <a:stretch>
                <a:fillRect l="0" t="-68518" r="0" b="-68518"/>
              </a:stretch>
            </a:blipFill>
          </p:spPr>
        </p:sp>
      </p:grpSp>
      <p:grpSp>
        <p:nvGrpSpPr>
          <p:cNvPr name="Group 8" id="8"/>
          <p:cNvGrpSpPr/>
          <p:nvPr/>
        </p:nvGrpSpPr>
        <p:grpSpPr>
          <a:xfrm rot="0">
            <a:off x="0" y="0"/>
            <a:ext cx="9144000" cy="5143500"/>
            <a:chOff x="0" y="0"/>
            <a:chExt cx="1444978" cy="812800"/>
          </a:xfrm>
        </p:grpSpPr>
        <p:sp>
          <p:nvSpPr>
            <p:cNvPr name="Freeform 9" id="9"/>
            <p:cNvSpPr/>
            <p:nvPr/>
          </p:nvSpPr>
          <p:spPr>
            <a:xfrm flipH="false" flipV="false" rot="0">
              <a:off x="0" y="0"/>
              <a:ext cx="1444978" cy="812800"/>
            </a:xfrm>
            <a:custGeom>
              <a:avLst/>
              <a:gdLst/>
              <a:ahLst/>
              <a:cxnLst/>
              <a:rect r="r" b="b" t="t" l="l"/>
              <a:pathLst>
                <a:path h="812800" w="1444978">
                  <a:moveTo>
                    <a:pt x="0" y="0"/>
                  </a:moveTo>
                  <a:lnTo>
                    <a:pt x="1444978" y="0"/>
                  </a:lnTo>
                  <a:lnTo>
                    <a:pt x="1444978" y="812800"/>
                  </a:lnTo>
                  <a:lnTo>
                    <a:pt x="0" y="812800"/>
                  </a:lnTo>
                  <a:close/>
                </a:path>
              </a:pathLst>
            </a:custGeom>
            <a:blipFill>
              <a:blip r:embed="rId5"/>
              <a:stretch>
                <a:fillRect l="0" t="-27848" r="0" b="-109188"/>
              </a:stretch>
            </a:blipFill>
          </p:spPr>
        </p:sp>
      </p:grpSp>
      <p:sp>
        <p:nvSpPr>
          <p:cNvPr name="AutoShape 10" id="10"/>
          <p:cNvSpPr/>
          <p:nvPr/>
        </p:nvSpPr>
        <p:spPr>
          <a:xfrm rot="0">
            <a:off x="4181475" y="2952750"/>
            <a:ext cx="9925050" cy="4381500"/>
          </a:xfrm>
          <a:prstGeom prst="rect">
            <a:avLst/>
          </a:prstGeom>
          <a:solidFill>
            <a:srgbClr val="FFFFFF">
              <a:alpha val="89804"/>
            </a:srgbClr>
          </a:solidFill>
        </p:spPr>
      </p:sp>
      <p:grpSp>
        <p:nvGrpSpPr>
          <p:cNvPr name="Group 11" id="11"/>
          <p:cNvGrpSpPr/>
          <p:nvPr/>
        </p:nvGrpSpPr>
        <p:grpSpPr>
          <a:xfrm rot="0">
            <a:off x="4181475" y="3421686"/>
            <a:ext cx="9925050" cy="3443628"/>
            <a:chOff x="0" y="0"/>
            <a:chExt cx="13233400" cy="4591504"/>
          </a:xfrm>
        </p:grpSpPr>
        <p:sp>
          <p:nvSpPr>
            <p:cNvPr name="TextBox 12" id="12"/>
            <p:cNvSpPr txBox="true"/>
            <p:nvPr/>
          </p:nvSpPr>
          <p:spPr>
            <a:xfrm rot="0">
              <a:off x="0" y="-57150"/>
              <a:ext cx="13233400" cy="887261"/>
            </a:xfrm>
            <a:prstGeom prst="rect">
              <a:avLst/>
            </a:prstGeom>
          </p:spPr>
          <p:txBody>
            <a:bodyPr anchor="t" rtlCol="false" tIns="0" lIns="0" bIns="0" rIns="0">
              <a:spAutoFit/>
            </a:bodyPr>
            <a:lstStyle/>
            <a:p>
              <a:pPr algn="ctr" marL="0" indent="0" lvl="0">
                <a:lnSpc>
                  <a:spcPts val="4577"/>
                </a:lnSpc>
              </a:pPr>
              <a:r>
                <a:rPr lang="en-US" b="true" sz="4161">
                  <a:solidFill>
                    <a:srgbClr val="000000"/>
                  </a:solidFill>
                  <a:latin typeface="Gothic A1 Bold"/>
                  <a:ea typeface="Gothic A1 Bold"/>
                  <a:cs typeface="Gothic A1 Bold"/>
                  <a:sym typeface="Gothic A1 Bold"/>
                </a:rPr>
                <a:t>Field Trips</a:t>
              </a:r>
            </a:p>
          </p:txBody>
        </p:sp>
        <p:sp>
          <p:nvSpPr>
            <p:cNvPr name="TextBox 13" id="13"/>
            <p:cNvSpPr txBox="true"/>
            <p:nvPr/>
          </p:nvSpPr>
          <p:spPr>
            <a:xfrm rot="0">
              <a:off x="18781" y="1029050"/>
              <a:ext cx="13195839" cy="3562455"/>
            </a:xfrm>
            <a:prstGeom prst="rect">
              <a:avLst/>
            </a:prstGeom>
          </p:spPr>
          <p:txBody>
            <a:bodyPr anchor="t" rtlCol="false" tIns="0" lIns="0" bIns="0" rIns="0">
              <a:spAutoFit/>
            </a:bodyPr>
            <a:lstStyle/>
            <a:p>
              <a:pPr algn="ctr" marL="0" indent="0" lvl="0">
                <a:lnSpc>
                  <a:spcPts val="4369"/>
                </a:lnSpc>
              </a:pPr>
              <a:r>
                <a:rPr lang="en-US" sz="2730">
                  <a:solidFill>
                    <a:srgbClr val="000000"/>
                  </a:solidFill>
                  <a:latin typeface="Lato"/>
                  <a:ea typeface="Lato"/>
                  <a:cs typeface="Lato"/>
                  <a:sym typeface="Lato"/>
                </a:rPr>
                <a:t>MCD offers field trips to discuss the district's programming and get students interested in natural resources.</a:t>
              </a:r>
            </a:p>
            <a:p>
              <a:pPr algn="ctr" marL="0" indent="0" lvl="0">
                <a:lnSpc>
                  <a:spcPts val="4369"/>
                </a:lnSpc>
              </a:pPr>
              <a:r>
                <a:rPr lang="en-US" sz="2730">
                  <a:solidFill>
                    <a:srgbClr val="000000"/>
                  </a:solidFill>
                  <a:latin typeface="Lato"/>
                  <a:ea typeface="Lato"/>
                  <a:cs typeface="Lato"/>
                  <a:sym typeface="Lato"/>
                </a:rPr>
                <a:t>The most important aspect is getting students involved with hands-on science and making connections from the classroom to real world applications.</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311805">
            <a:off x="6792233" y="-789329"/>
            <a:ext cx="6099030" cy="5776088"/>
            <a:chOff x="0" y="0"/>
            <a:chExt cx="858244" cy="812800"/>
          </a:xfrm>
        </p:grpSpPr>
        <p:sp>
          <p:nvSpPr>
            <p:cNvPr name="Freeform 3" id="3"/>
            <p:cNvSpPr/>
            <p:nvPr/>
          </p:nvSpPr>
          <p:spPr>
            <a:xfrm flipH="false" flipV="false" rot="0">
              <a:off x="0" y="0"/>
              <a:ext cx="858244" cy="812800"/>
            </a:xfrm>
            <a:custGeom>
              <a:avLst/>
              <a:gdLst/>
              <a:ahLst/>
              <a:cxnLst/>
              <a:rect r="r" b="b" t="t" l="l"/>
              <a:pathLst>
                <a:path h="812800" w="858244">
                  <a:moveTo>
                    <a:pt x="0" y="0"/>
                  </a:moveTo>
                  <a:lnTo>
                    <a:pt x="858244" y="0"/>
                  </a:lnTo>
                  <a:lnTo>
                    <a:pt x="858244" y="812800"/>
                  </a:lnTo>
                  <a:lnTo>
                    <a:pt x="0" y="812800"/>
                  </a:lnTo>
                  <a:close/>
                </a:path>
              </a:pathLst>
            </a:custGeom>
            <a:blipFill>
              <a:blip r:embed="rId2"/>
              <a:stretch>
                <a:fillRect l="0" t="-20394" r="0" b="-20394"/>
              </a:stretch>
            </a:blipFill>
          </p:spPr>
        </p:sp>
      </p:grpSp>
      <p:grpSp>
        <p:nvGrpSpPr>
          <p:cNvPr name="Group 4" id="4"/>
          <p:cNvGrpSpPr/>
          <p:nvPr/>
        </p:nvGrpSpPr>
        <p:grpSpPr>
          <a:xfrm rot="311805">
            <a:off x="12961051" y="-228275"/>
            <a:ext cx="6099030" cy="5776088"/>
            <a:chOff x="0" y="0"/>
            <a:chExt cx="858244" cy="812800"/>
          </a:xfrm>
        </p:grpSpPr>
        <p:sp>
          <p:nvSpPr>
            <p:cNvPr name="Freeform 5" id="5"/>
            <p:cNvSpPr/>
            <p:nvPr/>
          </p:nvSpPr>
          <p:spPr>
            <a:xfrm flipH="false" flipV="false" rot="0">
              <a:off x="0" y="0"/>
              <a:ext cx="858244" cy="812800"/>
            </a:xfrm>
            <a:custGeom>
              <a:avLst/>
              <a:gdLst/>
              <a:ahLst/>
              <a:cxnLst/>
              <a:rect r="r" b="b" t="t" l="l"/>
              <a:pathLst>
                <a:path h="812800" w="858244">
                  <a:moveTo>
                    <a:pt x="0" y="0"/>
                  </a:moveTo>
                  <a:lnTo>
                    <a:pt x="858244" y="0"/>
                  </a:lnTo>
                  <a:lnTo>
                    <a:pt x="858244" y="812800"/>
                  </a:lnTo>
                  <a:lnTo>
                    <a:pt x="0" y="812800"/>
                  </a:lnTo>
                  <a:close/>
                </a:path>
              </a:pathLst>
            </a:custGeom>
            <a:blipFill>
              <a:blip r:embed="rId3"/>
              <a:stretch>
                <a:fillRect l="0" t="-20394" r="0" b="-20394"/>
              </a:stretch>
            </a:blipFill>
          </p:spPr>
        </p:sp>
      </p:grpSp>
      <p:grpSp>
        <p:nvGrpSpPr>
          <p:cNvPr name="Group 6" id="6"/>
          <p:cNvGrpSpPr/>
          <p:nvPr/>
        </p:nvGrpSpPr>
        <p:grpSpPr>
          <a:xfrm rot="311805">
            <a:off x="6260429" y="5057875"/>
            <a:ext cx="6099030" cy="5776088"/>
            <a:chOff x="0" y="0"/>
            <a:chExt cx="858244" cy="812800"/>
          </a:xfrm>
        </p:grpSpPr>
        <p:sp>
          <p:nvSpPr>
            <p:cNvPr name="Freeform 7" id="7"/>
            <p:cNvSpPr/>
            <p:nvPr/>
          </p:nvSpPr>
          <p:spPr>
            <a:xfrm flipH="false" flipV="false" rot="0">
              <a:off x="0" y="0"/>
              <a:ext cx="858244" cy="812800"/>
            </a:xfrm>
            <a:custGeom>
              <a:avLst/>
              <a:gdLst/>
              <a:ahLst/>
              <a:cxnLst/>
              <a:rect r="r" b="b" t="t" l="l"/>
              <a:pathLst>
                <a:path h="812800" w="858244">
                  <a:moveTo>
                    <a:pt x="0" y="0"/>
                  </a:moveTo>
                  <a:lnTo>
                    <a:pt x="858244" y="0"/>
                  </a:lnTo>
                  <a:lnTo>
                    <a:pt x="858244" y="812800"/>
                  </a:lnTo>
                  <a:lnTo>
                    <a:pt x="0" y="812800"/>
                  </a:lnTo>
                  <a:close/>
                </a:path>
              </a:pathLst>
            </a:custGeom>
            <a:blipFill>
              <a:blip r:embed="rId4"/>
              <a:stretch>
                <a:fillRect l="0" t="-20394" r="0" b="-20394"/>
              </a:stretch>
            </a:blipFill>
          </p:spPr>
        </p:sp>
      </p:grpSp>
      <p:grpSp>
        <p:nvGrpSpPr>
          <p:cNvPr name="Group 8" id="8"/>
          <p:cNvGrpSpPr/>
          <p:nvPr/>
        </p:nvGrpSpPr>
        <p:grpSpPr>
          <a:xfrm rot="311805">
            <a:off x="12429247" y="5618930"/>
            <a:ext cx="6099030" cy="5776088"/>
            <a:chOff x="0" y="0"/>
            <a:chExt cx="858244" cy="812800"/>
          </a:xfrm>
        </p:grpSpPr>
        <p:sp>
          <p:nvSpPr>
            <p:cNvPr name="Freeform 9" id="9"/>
            <p:cNvSpPr/>
            <p:nvPr/>
          </p:nvSpPr>
          <p:spPr>
            <a:xfrm flipH="false" flipV="false" rot="0">
              <a:off x="0" y="0"/>
              <a:ext cx="858244" cy="812800"/>
            </a:xfrm>
            <a:custGeom>
              <a:avLst/>
              <a:gdLst/>
              <a:ahLst/>
              <a:cxnLst/>
              <a:rect r="r" b="b" t="t" l="l"/>
              <a:pathLst>
                <a:path h="812800" w="858244">
                  <a:moveTo>
                    <a:pt x="0" y="0"/>
                  </a:moveTo>
                  <a:lnTo>
                    <a:pt x="858244" y="0"/>
                  </a:lnTo>
                  <a:lnTo>
                    <a:pt x="858244" y="812800"/>
                  </a:lnTo>
                  <a:lnTo>
                    <a:pt x="0" y="812800"/>
                  </a:lnTo>
                  <a:close/>
                </a:path>
              </a:pathLst>
            </a:custGeom>
            <a:blipFill>
              <a:blip r:embed="rId5"/>
              <a:stretch>
                <a:fillRect l="0" t="-20394" r="0" b="-20394"/>
              </a:stretch>
            </a:blipFill>
          </p:spPr>
        </p:sp>
      </p:grpSp>
      <p:grpSp>
        <p:nvGrpSpPr>
          <p:cNvPr name="Group 10" id="10"/>
          <p:cNvGrpSpPr/>
          <p:nvPr/>
        </p:nvGrpSpPr>
        <p:grpSpPr>
          <a:xfrm rot="305945">
            <a:off x="-567129" y="-725851"/>
            <a:ext cx="7917282" cy="12137915"/>
            <a:chOff x="0" y="0"/>
            <a:chExt cx="21835496" cy="33475809"/>
          </a:xfrm>
        </p:grpSpPr>
        <p:sp>
          <p:nvSpPr>
            <p:cNvPr name="Freeform 11" id="11"/>
            <p:cNvSpPr/>
            <p:nvPr/>
          </p:nvSpPr>
          <p:spPr>
            <a:xfrm flipH="false" flipV="false" rot="0">
              <a:off x="0" y="0"/>
              <a:ext cx="21835495" cy="33475808"/>
            </a:xfrm>
            <a:custGeom>
              <a:avLst/>
              <a:gdLst/>
              <a:ahLst/>
              <a:cxnLst/>
              <a:rect r="r" b="b" t="t" l="l"/>
              <a:pathLst>
                <a:path h="33475808" w="21835495">
                  <a:moveTo>
                    <a:pt x="0" y="0"/>
                  </a:moveTo>
                  <a:lnTo>
                    <a:pt x="21835495" y="0"/>
                  </a:lnTo>
                  <a:lnTo>
                    <a:pt x="21835495" y="33475808"/>
                  </a:lnTo>
                  <a:lnTo>
                    <a:pt x="0" y="33475808"/>
                  </a:lnTo>
                  <a:close/>
                </a:path>
              </a:pathLst>
            </a:custGeom>
            <a:solidFill>
              <a:srgbClr val="67CB62"/>
            </a:solidFill>
          </p:spPr>
        </p:sp>
      </p:grpSp>
      <p:grpSp>
        <p:nvGrpSpPr>
          <p:cNvPr name="Group 12" id="12"/>
          <p:cNvGrpSpPr/>
          <p:nvPr/>
        </p:nvGrpSpPr>
        <p:grpSpPr>
          <a:xfrm rot="0">
            <a:off x="142898" y="2098715"/>
            <a:ext cx="7230852" cy="5335920"/>
            <a:chOff x="0" y="0"/>
            <a:chExt cx="9641136" cy="7114561"/>
          </a:xfrm>
        </p:grpSpPr>
        <p:sp>
          <p:nvSpPr>
            <p:cNvPr name="TextBox 13" id="13"/>
            <p:cNvSpPr txBox="true"/>
            <p:nvPr/>
          </p:nvSpPr>
          <p:spPr>
            <a:xfrm rot="0">
              <a:off x="0" y="1926309"/>
              <a:ext cx="9641136" cy="2543772"/>
            </a:xfrm>
            <a:prstGeom prst="rect">
              <a:avLst/>
            </a:prstGeom>
          </p:spPr>
          <p:txBody>
            <a:bodyPr anchor="t" rtlCol="false" tIns="0" lIns="0" bIns="0" rIns="0">
              <a:spAutoFit/>
            </a:bodyPr>
            <a:lstStyle/>
            <a:p>
              <a:pPr algn="l" marL="0" indent="0" lvl="0">
                <a:lnSpc>
                  <a:spcPts val="6973"/>
                </a:lnSpc>
              </a:pPr>
              <a:r>
                <a:rPr lang="en-US" b="true" sz="6517">
                  <a:solidFill>
                    <a:srgbClr val="000000"/>
                  </a:solidFill>
                  <a:latin typeface="Gothic A1 Bold"/>
                  <a:ea typeface="Gothic A1 Bold"/>
                  <a:cs typeface="Gothic A1 Bold"/>
                  <a:sym typeface="Gothic A1 Bold"/>
                </a:rPr>
                <a:t>MCD’s Capacity for Education</a:t>
              </a:r>
            </a:p>
          </p:txBody>
        </p:sp>
        <p:sp>
          <p:nvSpPr>
            <p:cNvPr name="TextBox 14" id="14"/>
            <p:cNvSpPr txBox="true"/>
            <p:nvPr/>
          </p:nvSpPr>
          <p:spPr>
            <a:xfrm rot="0">
              <a:off x="0" y="-381000"/>
              <a:ext cx="2345226" cy="2158404"/>
            </a:xfrm>
            <a:prstGeom prst="rect">
              <a:avLst/>
            </a:prstGeom>
          </p:spPr>
          <p:txBody>
            <a:bodyPr anchor="t" rtlCol="false" tIns="0" lIns="0" bIns="0" rIns="0">
              <a:spAutoFit/>
            </a:bodyPr>
            <a:lstStyle/>
            <a:p>
              <a:pPr algn="l">
                <a:lnSpc>
                  <a:spcPts val="12362"/>
                </a:lnSpc>
                <a:spcBef>
                  <a:spcPct val="0"/>
                </a:spcBef>
              </a:pPr>
            </a:p>
          </p:txBody>
        </p:sp>
        <p:sp>
          <p:nvSpPr>
            <p:cNvPr name="TextBox 15" id="15"/>
            <p:cNvSpPr txBox="true"/>
            <p:nvPr/>
          </p:nvSpPr>
          <p:spPr>
            <a:xfrm rot="0">
              <a:off x="0" y="4818728"/>
              <a:ext cx="9405144" cy="2295832"/>
            </a:xfrm>
            <a:prstGeom prst="rect">
              <a:avLst/>
            </a:prstGeom>
          </p:spPr>
          <p:txBody>
            <a:bodyPr anchor="t" rtlCol="false" tIns="0" lIns="0" bIns="0" rIns="0">
              <a:spAutoFit/>
            </a:bodyPr>
            <a:lstStyle/>
            <a:p>
              <a:pPr algn="l" marL="526072" indent="-263036" lvl="1">
                <a:lnSpc>
                  <a:spcPts val="2753"/>
                </a:lnSpc>
                <a:buFont typeface="Arial"/>
                <a:buChar char="•"/>
              </a:pPr>
              <a:r>
                <a:rPr lang="en-US" sz="2436">
                  <a:solidFill>
                    <a:srgbClr val="000000"/>
                  </a:solidFill>
                  <a:latin typeface="Lato"/>
                  <a:ea typeface="Lato"/>
                  <a:cs typeface="Lato"/>
                  <a:sym typeface="Lato"/>
                </a:rPr>
                <a:t>AmeriCorps Vista and AmeriCorps Members</a:t>
              </a:r>
            </a:p>
            <a:p>
              <a:pPr algn="l" marL="526072" indent="-263036" lvl="1">
                <a:lnSpc>
                  <a:spcPts val="2753"/>
                </a:lnSpc>
                <a:buFont typeface="Arial"/>
                <a:buChar char="•"/>
              </a:pPr>
              <a:r>
                <a:rPr lang="en-US" sz="2436">
                  <a:solidFill>
                    <a:srgbClr val="000000"/>
                  </a:solidFill>
                  <a:latin typeface="Lato"/>
                  <a:ea typeface="Lato"/>
                  <a:cs typeface="Lato"/>
                  <a:sym typeface="Lato"/>
                </a:rPr>
                <a:t>District Conservation Technicians</a:t>
              </a:r>
            </a:p>
            <a:p>
              <a:pPr algn="l" marL="526072" indent="-263036" lvl="1">
                <a:lnSpc>
                  <a:spcPts val="2753"/>
                </a:lnSpc>
                <a:buFont typeface="Arial"/>
                <a:buChar char="•"/>
              </a:pPr>
              <a:r>
                <a:rPr lang="en-US" sz="2436">
                  <a:solidFill>
                    <a:srgbClr val="000000"/>
                  </a:solidFill>
                  <a:latin typeface="Lato"/>
                  <a:ea typeface="Lato"/>
                  <a:cs typeface="Lato"/>
                  <a:sym typeface="Lato"/>
                </a:rPr>
                <a:t>Funding through NRCS’s Education and Outreach Grant allowed for MCD to hire a full-time Education and Outreach Coordinator.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DAGcGwqwjEU</dc:identifier>
  <dcterms:modified xsi:type="dcterms:W3CDTF">2011-08-01T06:04:30Z</dcterms:modified>
  <cp:revision>1</cp:revision>
  <dc:title>NCDEA Education Presentation</dc:title>
</cp:coreProperties>
</file>